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1"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D7B87-9A47-404E-8E80-C53027E45D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nl-NL"/>
        </a:p>
      </dgm:t>
    </dgm:pt>
    <dgm:pt modelId="{7029EF65-EFF6-428B-9345-2284224A0055}">
      <dgm:prSet phldrT="[Tekst]"/>
      <dgm:spPr/>
      <dgm:t>
        <a:bodyPr/>
        <a:lstStyle/>
        <a:p>
          <a:r>
            <a:rPr lang="nl-NL" dirty="0" smtClean="0"/>
            <a:t>Kernwaarden</a:t>
          </a:r>
          <a:endParaRPr lang="nl-NL" dirty="0"/>
        </a:p>
      </dgm:t>
    </dgm:pt>
    <dgm:pt modelId="{7B941A12-33BB-4F36-AAF4-A1A87BD04FDA}" type="parTrans" cxnId="{24A372E8-B876-40EA-9A75-724E4A9FE9C3}">
      <dgm:prSet/>
      <dgm:spPr/>
      <dgm:t>
        <a:bodyPr/>
        <a:lstStyle/>
        <a:p>
          <a:endParaRPr lang="nl-NL"/>
        </a:p>
      </dgm:t>
    </dgm:pt>
    <dgm:pt modelId="{24E78610-1C91-467A-B7F3-7CC6C808502A}" type="sibTrans" cxnId="{24A372E8-B876-40EA-9A75-724E4A9FE9C3}">
      <dgm:prSet/>
      <dgm:spPr/>
      <dgm:t>
        <a:bodyPr/>
        <a:lstStyle/>
        <a:p>
          <a:endParaRPr lang="nl-NL"/>
        </a:p>
      </dgm:t>
    </dgm:pt>
    <dgm:pt modelId="{FCC7EF16-D3E5-4CF3-B025-A3DEAC678A7C}">
      <dgm:prSet phldrT="[Tekst]"/>
      <dgm:spPr/>
      <dgm:t>
        <a:bodyPr/>
        <a:lstStyle/>
        <a:p>
          <a:r>
            <a:rPr lang="nl-NL" dirty="0" smtClean="0"/>
            <a:t>Visie</a:t>
          </a:r>
          <a:endParaRPr lang="nl-NL" dirty="0"/>
        </a:p>
      </dgm:t>
    </dgm:pt>
    <dgm:pt modelId="{3FABDF7F-77BC-40FD-B431-77ADCDAF1E30}" type="parTrans" cxnId="{759BAA85-B34F-45D0-B3EF-ED9C916F377C}">
      <dgm:prSet/>
      <dgm:spPr/>
      <dgm:t>
        <a:bodyPr/>
        <a:lstStyle/>
        <a:p>
          <a:endParaRPr lang="nl-NL"/>
        </a:p>
      </dgm:t>
    </dgm:pt>
    <dgm:pt modelId="{13952B60-3BE5-497B-9FA4-8A4E4DE43968}" type="sibTrans" cxnId="{759BAA85-B34F-45D0-B3EF-ED9C916F377C}">
      <dgm:prSet/>
      <dgm:spPr/>
      <dgm:t>
        <a:bodyPr/>
        <a:lstStyle/>
        <a:p>
          <a:endParaRPr lang="nl-NL"/>
        </a:p>
      </dgm:t>
    </dgm:pt>
    <dgm:pt modelId="{5970744F-DDCD-4F61-905D-A684B4F94A89}">
      <dgm:prSet phldrT="[Tekst]"/>
      <dgm:spPr/>
      <dgm:t>
        <a:bodyPr/>
        <a:lstStyle/>
        <a:p>
          <a:r>
            <a:rPr lang="nl-NL" dirty="0" smtClean="0"/>
            <a:t>Missie</a:t>
          </a:r>
          <a:endParaRPr lang="nl-NL" dirty="0"/>
        </a:p>
      </dgm:t>
    </dgm:pt>
    <dgm:pt modelId="{96449FE6-6687-45F5-98DB-B563CB14AFFD}" type="parTrans" cxnId="{D18CE23C-6D15-4999-BB84-FA324A4DD856}">
      <dgm:prSet/>
      <dgm:spPr/>
      <dgm:t>
        <a:bodyPr/>
        <a:lstStyle/>
        <a:p>
          <a:endParaRPr lang="nl-NL"/>
        </a:p>
      </dgm:t>
    </dgm:pt>
    <dgm:pt modelId="{C9FB6F70-3444-4360-ACF9-E8F0DB06E034}" type="sibTrans" cxnId="{D18CE23C-6D15-4999-BB84-FA324A4DD856}">
      <dgm:prSet/>
      <dgm:spPr/>
      <dgm:t>
        <a:bodyPr/>
        <a:lstStyle/>
        <a:p>
          <a:endParaRPr lang="nl-NL"/>
        </a:p>
      </dgm:t>
    </dgm:pt>
    <dgm:pt modelId="{F9396ACD-BA4A-416E-B338-7BB7856C9514}">
      <dgm:prSet phldrT="[Tekst]"/>
      <dgm:spPr/>
      <dgm:t>
        <a:bodyPr/>
        <a:lstStyle/>
        <a:p>
          <a:r>
            <a:rPr lang="nl-NL" dirty="0" smtClean="0"/>
            <a:t>Doelstellingen</a:t>
          </a:r>
          <a:endParaRPr lang="nl-NL" dirty="0"/>
        </a:p>
      </dgm:t>
    </dgm:pt>
    <dgm:pt modelId="{7F73A00D-A9CB-463F-BB4E-9263544E1D67}" type="parTrans" cxnId="{2EFC4019-D4F6-4862-8566-4A67C82EB771}">
      <dgm:prSet/>
      <dgm:spPr/>
      <dgm:t>
        <a:bodyPr/>
        <a:lstStyle/>
        <a:p>
          <a:endParaRPr lang="nl-NL"/>
        </a:p>
      </dgm:t>
    </dgm:pt>
    <dgm:pt modelId="{3508C640-E3BE-4FA8-AB8C-D29953B10374}" type="sibTrans" cxnId="{2EFC4019-D4F6-4862-8566-4A67C82EB771}">
      <dgm:prSet/>
      <dgm:spPr/>
      <dgm:t>
        <a:bodyPr/>
        <a:lstStyle/>
        <a:p>
          <a:endParaRPr lang="nl-NL"/>
        </a:p>
      </dgm:t>
    </dgm:pt>
    <dgm:pt modelId="{CCB1AE8A-57BB-411B-A073-56C403031620}">
      <dgm:prSet phldrT="[Tekst]"/>
      <dgm:spPr/>
      <dgm:t>
        <a:bodyPr/>
        <a:lstStyle/>
        <a:p>
          <a:r>
            <a:rPr lang="nl-NL" dirty="0" smtClean="0"/>
            <a:t>Strategie</a:t>
          </a:r>
          <a:endParaRPr lang="nl-NL" dirty="0"/>
        </a:p>
      </dgm:t>
    </dgm:pt>
    <dgm:pt modelId="{D1A2261A-394B-4107-B7EA-08C358DC35A1}" type="parTrans" cxnId="{BE5BDB14-E503-4A94-B8CA-35E626037A9D}">
      <dgm:prSet/>
      <dgm:spPr/>
      <dgm:t>
        <a:bodyPr/>
        <a:lstStyle/>
        <a:p>
          <a:endParaRPr lang="nl-NL"/>
        </a:p>
      </dgm:t>
    </dgm:pt>
    <dgm:pt modelId="{B26BDE20-8F5F-4E3D-9723-0535E8E9ACF5}" type="sibTrans" cxnId="{BE5BDB14-E503-4A94-B8CA-35E626037A9D}">
      <dgm:prSet/>
      <dgm:spPr/>
      <dgm:t>
        <a:bodyPr/>
        <a:lstStyle/>
        <a:p>
          <a:endParaRPr lang="nl-NL"/>
        </a:p>
      </dgm:t>
    </dgm:pt>
    <dgm:pt modelId="{D81E9F6D-95B2-4144-B591-E4AD28E995F8}" type="pres">
      <dgm:prSet presAssocID="{EE1D7B87-9A47-404E-8E80-C53027E45D24}" presName="outerComposite" presStyleCnt="0">
        <dgm:presLayoutVars>
          <dgm:chMax val="5"/>
          <dgm:dir/>
          <dgm:resizeHandles val="exact"/>
        </dgm:presLayoutVars>
      </dgm:prSet>
      <dgm:spPr/>
      <dgm:t>
        <a:bodyPr/>
        <a:lstStyle/>
        <a:p>
          <a:endParaRPr lang="nl-NL"/>
        </a:p>
      </dgm:t>
    </dgm:pt>
    <dgm:pt modelId="{D07567CE-8C66-4079-B8A7-CFDF58880FAC}" type="pres">
      <dgm:prSet presAssocID="{EE1D7B87-9A47-404E-8E80-C53027E45D24}" presName="dummyMaxCanvas" presStyleCnt="0">
        <dgm:presLayoutVars/>
      </dgm:prSet>
      <dgm:spPr/>
    </dgm:pt>
    <dgm:pt modelId="{C6A4EE9F-AE31-4F79-BF99-76FCBC1D78AB}" type="pres">
      <dgm:prSet presAssocID="{EE1D7B87-9A47-404E-8E80-C53027E45D24}" presName="FiveNodes_1" presStyleLbl="node1" presStyleIdx="0" presStyleCnt="5">
        <dgm:presLayoutVars>
          <dgm:bulletEnabled val="1"/>
        </dgm:presLayoutVars>
      </dgm:prSet>
      <dgm:spPr/>
      <dgm:t>
        <a:bodyPr/>
        <a:lstStyle/>
        <a:p>
          <a:endParaRPr lang="nl-NL"/>
        </a:p>
      </dgm:t>
    </dgm:pt>
    <dgm:pt modelId="{F84D0CEC-5E69-47BE-809B-0C6F8329BE0E}" type="pres">
      <dgm:prSet presAssocID="{EE1D7B87-9A47-404E-8E80-C53027E45D24}" presName="FiveNodes_2" presStyleLbl="node1" presStyleIdx="1" presStyleCnt="5">
        <dgm:presLayoutVars>
          <dgm:bulletEnabled val="1"/>
        </dgm:presLayoutVars>
      </dgm:prSet>
      <dgm:spPr/>
      <dgm:t>
        <a:bodyPr/>
        <a:lstStyle/>
        <a:p>
          <a:endParaRPr lang="nl-NL"/>
        </a:p>
      </dgm:t>
    </dgm:pt>
    <dgm:pt modelId="{BB6D6ACE-F5B4-467E-81FA-3598D965A77B}" type="pres">
      <dgm:prSet presAssocID="{EE1D7B87-9A47-404E-8E80-C53027E45D24}" presName="FiveNodes_3" presStyleLbl="node1" presStyleIdx="2" presStyleCnt="5">
        <dgm:presLayoutVars>
          <dgm:bulletEnabled val="1"/>
        </dgm:presLayoutVars>
      </dgm:prSet>
      <dgm:spPr/>
      <dgm:t>
        <a:bodyPr/>
        <a:lstStyle/>
        <a:p>
          <a:endParaRPr lang="nl-NL"/>
        </a:p>
      </dgm:t>
    </dgm:pt>
    <dgm:pt modelId="{5A76B2E6-0A3B-40E4-B934-660F7A4A279B}" type="pres">
      <dgm:prSet presAssocID="{EE1D7B87-9A47-404E-8E80-C53027E45D24}" presName="FiveNodes_4" presStyleLbl="node1" presStyleIdx="3" presStyleCnt="5">
        <dgm:presLayoutVars>
          <dgm:bulletEnabled val="1"/>
        </dgm:presLayoutVars>
      </dgm:prSet>
      <dgm:spPr/>
      <dgm:t>
        <a:bodyPr/>
        <a:lstStyle/>
        <a:p>
          <a:endParaRPr lang="nl-NL"/>
        </a:p>
      </dgm:t>
    </dgm:pt>
    <dgm:pt modelId="{076C9B7E-1C79-41A2-976C-C18C26CDB952}" type="pres">
      <dgm:prSet presAssocID="{EE1D7B87-9A47-404E-8E80-C53027E45D24}" presName="FiveNodes_5" presStyleLbl="node1" presStyleIdx="4" presStyleCnt="5">
        <dgm:presLayoutVars>
          <dgm:bulletEnabled val="1"/>
        </dgm:presLayoutVars>
      </dgm:prSet>
      <dgm:spPr/>
      <dgm:t>
        <a:bodyPr/>
        <a:lstStyle/>
        <a:p>
          <a:endParaRPr lang="nl-NL"/>
        </a:p>
      </dgm:t>
    </dgm:pt>
    <dgm:pt modelId="{0F3BA602-4102-4537-A701-4473A705B47F}" type="pres">
      <dgm:prSet presAssocID="{EE1D7B87-9A47-404E-8E80-C53027E45D24}" presName="FiveConn_1-2" presStyleLbl="fgAccFollowNode1" presStyleIdx="0" presStyleCnt="4">
        <dgm:presLayoutVars>
          <dgm:bulletEnabled val="1"/>
        </dgm:presLayoutVars>
      </dgm:prSet>
      <dgm:spPr/>
      <dgm:t>
        <a:bodyPr/>
        <a:lstStyle/>
        <a:p>
          <a:endParaRPr lang="nl-NL"/>
        </a:p>
      </dgm:t>
    </dgm:pt>
    <dgm:pt modelId="{27BF2524-5BD7-42C0-96B5-B0EED37825C6}" type="pres">
      <dgm:prSet presAssocID="{EE1D7B87-9A47-404E-8E80-C53027E45D24}" presName="FiveConn_2-3" presStyleLbl="fgAccFollowNode1" presStyleIdx="1" presStyleCnt="4">
        <dgm:presLayoutVars>
          <dgm:bulletEnabled val="1"/>
        </dgm:presLayoutVars>
      </dgm:prSet>
      <dgm:spPr/>
      <dgm:t>
        <a:bodyPr/>
        <a:lstStyle/>
        <a:p>
          <a:endParaRPr lang="nl-NL"/>
        </a:p>
      </dgm:t>
    </dgm:pt>
    <dgm:pt modelId="{62ADC7CE-EC80-4E81-90E4-5DD996B851E6}" type="pres">
      <dgm:prSet presAssocID="{EE1D7B87-9A47-404E-8E80-C53027E45D24}" presName="FiveConn_3-4" presStyleLbl="fgAccFollowNode1" presStyleIdx="2" presStyleCnt="4">
        <dgm:presLayoutVars>
          <dgm:bulletEnabled val="1"/>
        </dgm:presLayoutVars>
      </dgm:prSet>
      <dgm:spPr/>
      <dgm:t>
        <a:bodyPr/>
        <a:lstStyle/>
        <a:p>
          <a:endParaRPr lang="nl-NL"/>
        </a:p>
      </dgm:t>
    </dgm:pt>
    <dgm:pt modelId="{B8A0B9C4-525B-40A1-928B-37459737842B}" type="pres">
      <dgm:prSet presAssocID="{EE1D7B87-9A47-404E-8E80-C53027E45D24}" presName="FiveConn_4-5" presStyleLbl="fgAccFollowNode1" presStyleIdx="3" presStyleCnt="4">
        <dgm:presLayoutVars>
          <dgm:bulletEnabled val="1"/>
        </dgm:presLayoutVars>
      </dgm:prSet>
      <dgm:spPr/>
      <dgm:t>
        <a:bodyPr/>
        <a:lstStyle/>
        <a:p>
          <a:endParaRPr lang="nl-NL"/>
        </a:p>
      </dgm:t>
    </dgm:pt>
    <dgm:pt modelId="{ECDC78A7-1BB7-4FD5-B7B3-118046A59896}" type="pres">
      <dgm:prSet presAssocID="{EE1D7B87-9A47-404E-8E80-C53027E45D24}" presName="FiveNodes_1_text" presStyleLbl="node1" presStyleIdx="4" presStyleCnt="5">
        <dgm:presLayoutVars>
          <dgm:bulletEnabled val="1"/>
        </dgm:presLayoutVars>
      </dgm:prSet>
      <dgm:spPr/>
      <dgm:t>
        <a:bodyPr/>
        <a:lstStyle/>
        <a:p>
          <a:endParaRPr lang="nl-NL"/>
        </a:p>
      </dgm:t>
    </dgm:pt>
    <dgm:pt modelId="{E00DBA53-B029-4BBE-8E65-14028A38E38F}" type="pres">
      <dgm:prSet presAssocID="{EE1D7B87-9A47-404E-8E80-C53027E45D24}" presName="FiveNodes_2_text" presStyleLbl="node1" presStyleIdx="4" presStyleCnt="5">
        <dgm:presLayoutVars>
          <dgm:bulletEnabled val="1"/>
        </dgm:presLayoutVars>
      </dgm:prSet>
      <dgm:spPr/>
      <dgm:t>
        <a:bodyPr/>
        <a:lstStyle/>
        <a:p>
          <a:endParaRPr lang="nl-NL"/>
        </a:p>
      </dgm:t>
    </dgm:pt>
    <dgm:pt modelId="{D6E695BC-7A05-446C-A8DF-088B45A30412}" type="pres">
      <dgm:prSet presAssocID="{EE1D7B87-9A47-404E-8E80-C53027E45D24}" presName="FiveNodes_3_text" presStyleLbl="node1" presStyleIdx="4" presStyleCnt="5">
        <dgm:presLayoutVars>
          <dgm:bulletEnabled val="1"/>
        </dgm:presLayoutVars>
      </dgm:prSet>
      <dgm:spPr/>
      <dgm:t>
        <a:bodyPr/>
        <a:lstStyle/>
        <a:p>
          <a:endParaRPr lang="nl-NL"/>
        </a:p>
      </dgm:t>
    </dgm:pt>
    <dgm:pt modelId="{B3D43C66-A4F3-458B-9471-F4FA24FCB994}" type="pres">
      <dgm:prSet presAssocID="{EE1D7B87-9A47-404E-8E80-C53027E45D24}" presName="FiveNodes_4_text" presStyleLbl="node1" presStyleIdx="4" presStyleCnt="5">
        <dgm:presLayoutVars>
          <dgm:bulletEnabled val="1"/>
        </dgm:presLayoutVars>
      </dgm:prSet>
      <dgm:spPr/>
      <dgm:t>
        <a:bodyPr/>
        <a:lstStyle/>
        <a:p>
          <a:endParaRPr lang="nl-NL"/>
        </a:p>
      </dgm:t>
    </dgm:pt>
    <dgm:pt modelId="{FA2D0BAC-D157-451A-8E98-4E4E1CC6BCFC}" type="pres">
      <dgm:prSet presAssocID="{EE1D7B87-9A47-404E-8E80-C53027E45D24}" presName="FiveNodes_5_text" presStyleLbl="node1" presStyleIdx="4" presStyleCnt="5">
        <dgm:presLayoutVars>
          <dgm:bulletEnabled val="1"/>
        </dgm:presLayoutVars>
      </dgm:prSet>
      <dgm:spPr/>
      <dgm:t>
        <a:bodyPr/>
        <a:lstStyle/>
        <a:p>
          <a:endParaRPr lang="nl-NL"/>
        </a:p>
      </dgm:t>
    </dgm:pt>
  </dgm:ptLst>
  <dgm:cxnLst>
    <dgm:cxn modelId="{2EFC4019-D4F6-4862-8566-4A67C82EB771}" srcId="{EE1D7B87-9A47-404E-8E80-C53027E45D24}" destId="{F9396ACD-BA4A-416E-B338-7BB7856C9514}" srcOrd="3" destOrd="0" parTransId="{7F73A00D-A9CB-463F-BB4E-9263544E1D67}" sibTransId="{3508C640-E3BE-4FA8-AB8C-D29953B10374}"/>
    <dgm:cxn modelId="{44F5EF1D-B576-4A78-88BF-C043FA6FA3C8}" type="presOf" srcId="{CCB1AE8A-57BB-411B-A073-56C403031620}" destId="{FA2D0BAC-D157-451A-8E98-4E4E1CC6BCFC}" srcOrd="1" destOrd="0" presId="urn:microsoft.com/office/officeart/2005/8/layout/vProcess5"/>
    <dgm:cxn modelId="{0D6310B1-D937-403B-B4AE-EF2295E8D25B}" type="presOf" srcId="{3508C640-E3BE-4FA8-AB8C-D29953B10374}" destId="{B8A0B9C4-525B-40A1-928B-37459737842B}" srcOrd="0" destOrd="0" presId="urn:microsoft.com/office/officeart/2005/8/layout/vProcess5"/>
    <dgm:cxn modelId="{CD9FD114-23D5-47E4-AA68-76247544F81A}" type="presOf" srcId="{7029EF65-EFF6-428B-9345-2284224A0055}" destId="{ECDC78A7-1BB7-4FD5-B7B3-118046A59896}" srcOrd="1" destOrd="0" presId="urn:microsoft.com/office/officeart/2005/8/layout/vProcess5"/>
    <dgm:cxn modelId="{015093F5-C919-45B3-A13A-6B101F4D67FD}" type="presOf" srcId="{FCC7EF16-D3E5-4CF3-B025-A3DEAC678A7C}" destId="{E00DBA53-B029-4BBE-8E65-14028A38E38F}" srcOrd="1" destOrd="0" presId="urn:microsoft.com/office/officeart/2005/8/layout/vProcess5"/>
    <dgm:cxn modelId="{07658349-79A7-4047-9B1C-0437BB6F8D3F}" type="presOf" srcId="{C9FB6F70-3444-4360-ACF9-E8F0DB06E034}" destId="{62ADC7CE-EC80-4E81-90E4-5DD996B851E6}" srcOrd="0" destOrd="0" presId="urn:microsoft.com/office/officeart/2005/8/layout/vProcess5"/>
    <dgm:cxn modelId="{759BAA85-B34F-45D0-B3EF-ED9C916F377C}" srcId="{EE1D7B87-9A47-404E-8E80-C53027E45D24}" destId="{FCC7EF16-D3E5-4CF3-B025-A3DEAC678A7C}" srcOrd="1" destOrd="0" parTransId="{3FABDF7F-77BC-40FD-B431-77ADCDAF1E30}" sibTransId="{13952B60-3BE5-497B-9FA4-8A4E4DE43968}"/>
    <dgm:cxn modelId="{DB8D4ABF-FE69-48A6-B39E-2384EB1F0236}" type="presOf" srcId="{24E78610-1C91-467A-B7F3-7CC6C808502A}" destId="{0F3BA602-4102-4537-A701-4473A705B47F}" srcOrd="0" destOrd="0" presId="urn:microsoft.com/office/officeart/2005/8/layout/vProcess5"/>
    <dgm:cxn modelId="{885E2BBB-BB1F-40AC-BFDA-D0FA0F9F1F2D}" type="presOf" srcId="{EE1D7B87-9A47-404E-8E80-C53027E45D24}" destId="{D81E9F6D-95B2-4144-B591-E4AD28E995F8}" srcOrd="0" destOrd="0" presId="urn:microsoft.com/office/officeart/2005/8/layout/vProcess5"/>
    <dgm:cxn modelId="{C2892240-A1CD-4F16-841D-49C4C0786B04}" type="presOf" srcId="{F9396ACD-BA4A-416E-B338-7BB7856C9514}" destId="{5A76B2E6-0A3B-40E4-B934-660F7A4A279B}" srcOrd="0" destOrd="0" presId="urn:microsoft.com/office/officeart/2005/8/layout/vProcess5"/>
    <dgm:cxn modelId="{3635E251-1325-4640-B356-7059E04034AB}" type="presOf" srcId="{7029EF65-EFF6-428B-9345-2284224A0055}" destId="{C6A4EE9F-AE31-4F79-BF99-76FCBC1D78AB}" srcOrd="0" destOrd="0" presId="urn:microsoft.com/office/officeart/2005/8/layout/vProcess5"/>
    <dgm:cxn modelId="{FCC84DD7-357C-455E-BDF2-248C88BE96FE}" type="presOf" srcId="{5970744F-DDCD-4F61-905D-A684B4F94A89}" destId="{D6E695BC-7A05-446C-A8DF-088B45A30412}" srcOrd="1" destOrd="0" presId="urn:microsoft.com/office/officeart/2005/8/layout/vProcess5"/>
    <dgm:cxn modelId="{63E05ECC-E2C9-45A6-AD30-2E7302D67F9F}" type="presOf" srcId="{CCB1AE8A-57BB-411B-A073-56C403031620}" destId="{076C9B7E-1C79-41A2-976C-C18C26CDB952}" srcOrd="0" destOrd="0" presId="urn:microsoft.com/office/officeart/2005/8/layout/vProcess5"/>
    <dgm:cxn modelId="{2892F2F8-C61B-4675-B695-17C629298458}" type="presOf" srcId="{FCC7EF16-D3E5-4CF3-B025-A3DEAC678A7C}" destId="{F84D0CEC-5E69-47BE-809B-0C6F8329BE0E}" srcOrd="0" destOrd="0" presId="urn:microsoft.com/office/officeart/2005/8/layout/vProcess5"/>
    <dgm:cxn modelId="{9EAFE617-8B98-4A09-9C35-425A8BC9F44A}" type="presOf" srcId="{F9396ACD-BA4A-416E-B338-7BB7856C9514}" destId="{B3D43C66-A4F3-458B-9471-F4FA24FCB994}" srcOrd="1" destOrd="0" presId="urn:microsoft.com/office/officeart/2005/8/layout/vProcess5"/>
    <dgm:cxn modelId="{D43343A6-349A-4641-8C4D-D078D91C1562}" type="presOf" srcId="{5970744F-DDCD-4F61-905D-A684B4F94A89}" destId="{BB6D6ACE-F5B4-467E-81FA-3598D965A77B}" srcOrd="0" destOrd="0" presId="urn:microsoft.com/office/officeart/2005/8/layout/vProcess5"/>
    <dgm:cxn modelId="{BE5BDB14-E503-4A94-B8CA-35E626037A9D}" srcId="{EE1D7B87-9A47-404E-8E80-C53027E45D24}" destId="{CCB1AE8A-57BB-411B-A073-56C403031620}" srcOrd="4" destOrd="0" parTransId="{D1A2261A-394B-4107-B7EA-08C358DC35A1}" sibTransId="{B26BDE20-8F5F-4E3D-9723-0535E8E9ACF5}"/>
    <dgm:cxn modelId="{B7EA552A-D218-4A62-A026-762537463E6F}" type="presOf" srcId="{13952B60-3BE5-497B-9FA4-8A4E4DE43968}" destId="{27BF2524-5BD7-42C0-96B5-B0EED37825C6}" srcOrd="0" destOrd="0" presId="urn:microsoft.com/office/officeart/2005/8/layout/vProcess5"/>
    <dgm:cxn modelId="{24A372E8-B876-40EA-9A75-724E4A9FE9C3}" srcId="{EE1D7B87-9A47-404E-8E80-C53027E45D24}" destId="{7029EF65-EFF6-428B-9345-2284224A0055}" srcOrd="0" destOrd="0" parTransId="{7B941A12-33BB-4F36-AAF4-A1A87BD04FDA}" sibTransId="{24E78610-1C91-467A-B7F3-7CC6C808502A}"/>
    <dgm:cxn modelId="{D18CE23C-6D15-4999-BB84-FA324A4DD856}" srcId="{EE1D7B87-9A47-404E-8E80-C53027E45D24}" destId="{5970744F-DDCD-4F61-905D-A684B4F94A89}" srcOrd="2" destOrd="0" parTransId="{96449FE6-6687-45F5-98DB-B563CB14AFFD}" sibTransId="{C9FB6F70-3444-4360-ACF9-E8F0DB06E034}"/>
    <dgm:cxn modelId="{532DCC0D-C46B-4FFD-BFB1-9E2CDC09FBDD}" type="presParOf" srcId="{D81E9F6D-95B2-4144-B591-E4AD28E995F8}" destId="{D07567CE-8C66-4079-B8A7-CFDF58880FAC}" srcOrd="0" destOrd="0" presId="urn:microsoft.com/office/officeart/2005/8/layout/vProcess5"/>
    <dgm:cxn modelId="{00E6FC68-EAB5-40ED-93BA-042BC47AD8F4}" type="presParOf" srcId="{D81E9F6D-95B2-4144-B591-E4AD28E995F8}" destId="{C6A4EE9F-AE31-4F79-BF99-76FCBC1D78AB}" srcOrd="1" destOrd="0" presId="urn:microsoft.com/office/officeart/2005/8/layout/vProcess5"/>
    <dgm:cxn modelId="{310C4AE6-0995-44E5-8D11-B9BA206CBB7D}" type="presParOf" srcId="{D81E9F6D-95B2-4144-B591-E4AD28E995F8}" destId="{F84D0CEC-5E69-47BE-809B-0C6F8329BE0E}" srcOrd="2" destOrd="0" presId="urn:microsoft.com/office/officeart/2005/8/layout/vProcess5"/>
    <dgm:cxn modelId="{BDF084C6-8694-4757-BCEE-5FD1D720D4AE}" type="presParOf" srcId="{D81E9F6D-95B2-4144-B591-E4AD28E995F8}" destId="{BB6D6ACE-F5B4-467E-81FA-3598D965A77B}" srcOrd="3" destOrd="0" presId="urn:microsoft.com/office/officeart/2005/8/layout/vProcess5"/>
    <dgm:cxn modelId="{485DE977-AD5C-4526-9954-B0B50890419E}" type="presParOf" srcId="{D81E9F6D-95B2-4144-B591-E4AD28E995F8}" destId="{5A76B2E6-0A3B-40E4-B934-660F7A4A279B}" srcOrd="4" destOrd="0" presId="urn:microsoft.com/office/officeart/2005/8/layout/vProcess5"/>
    <dgm:cxn modelId="{49D3CB3E-AF29-453F-BD45-CE63717C0663}" type="presParOf" srcId="{D81E9F6D-95B2-4144-B591-E4AD28E995F8}" destId="{076C9B7E-1C79-41A2-976C-C18C26CDB952}" srcOrd="5" destOrd="0" presId="urn:microsoft.com/office/officeart/2005/8/layout/vProcess5"/>
    <dgm:cxn modelId="{0A1DF5A1-F6B5-45C7-9D6E-106750822AD8}" type="presParOf" srcId="{D81E9F6D-95B2-4144-B591-E4AD28E995F8}" destId="{0F3BA602-4102-4537-A701-4473A705B47F}" srcOrd="6" destOrd="0" presId="urn:microsoft.com/office/officeart/2005/8/layout/vProcess5"/>
    <dgm:cxn modelId="{4624141B-B984-4D97-85D1-03F3B63337B5}" type="presParOf" srcId="{D81E9F6D-95B2-4144-B591-E4AD28E995F8}" destId="{27BF2524-5BD7-42C0-96B5-B0EED37825C6}" srcOrd="7" destOrd="0" presId="urn:microsoft.com/office/officeart/2005/8/layout/vProcess5"/>
    <dgm:cxn modelId="{768D69E0-9E08-4CBC-AFC7-93AAFB3940C8}" type="presParOf" srcId="{D81E9F6D-95B2-4144-B591-E4AD28E995F8}" destId="{62ADC7CE-EC80-4E81-90E4-5DD996B851E6}" srcOrd="8" destOrd="0" presId="urn:microsoft.com/office/officeart/2005/8/layout/vProcess5"/>
    <dgm:cxn modelId="{F5AFD099-D99E-495D-9FBB-B3919F73D06C}" type="presParOf" srcId="{D81E9F6D-95B2-4144-B591-E4AD28E995F8}" destId="{B8A0B9C4-525B-40A1-928B-37459737842B}" srcOrd="9" destOrd="0" presId="urn:microsoft.com/office/officeart/2005/8/layout/vProcess5"/>
    <dgm:cxn modelId="{D496C2A6-BF9B-4493-9F8B-D1C711D3AB98}" type="presParOf" srcId="{D81E9F6D-95B2-4144-B591-E4AD28E995F8}" destId="{ECDC78A7-1BB7-4FD5-B7B3-118046A59896}" srcOrd="10" destOrd="0" presId="urn:microsoft.com/office/officeart/2005/8/layout/vProcess5"/>
    <dgm:cxn modelId="{DF4F31AF-D09F-48D0-8E0E-22FDDB59DA60}" type="presParOf" srcId="{D81E9F6D-95B2-4144-B591-E4AD28E995F8}" destId="{E00DBA53-B029-4BBE-8E65-14028A38E38F}" srcOrd="11" destOrd="0" presId="urn:microsoft.com/office/officeart/2005/8/layout/vProcess5"/>
    <dgm:cxn modelId="{E11063D6-DED2-44A3-87FB-EFA4C450AD4E}" type="presParOf" srcId="{D81E9F6D-95B2-4144-B591-E4AD28E995F8}" destId="{D6E695BC-7A05-446C-A8DF-088B45A30412}" srcOrd="12" destOrd="0" presId="urn:microsoft.com/office/officeart/2005/8/layout/vProcess5"/>
    <dgm:cxn modelId="{DD786417-F7DB-4DDD-A2A5-9F5D83B28431}" type="presParOf" srcId="{D81E9F6D-95B2-4144-B591-E4AD28E995F8}" destId="{B3D43C66-A4F3-458B-9471-F4FA24FCB994}" srcOrd="13" destOrd="0" presId="urn:microsoft.com/office/officeart/2005/8/layout/vProcess5"/>
    <dgm:cxn modelId="{3F7B43A8-5264-47DE-AC82-18C23922E583}" type="presParOf" srcId="{D81E9F6D-95B2-4144-B591-E4AD28E995F8}" destId="{FA2D0BAC-D157-451A-8E98-4E4E1CC6BCF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4EE9F-AE31-4F79-BF99-76FCBC1D78AB}">
      <dsp:nvSpPr>
        <dsp:cNvPr id="0" name=""/>
        <dsp:cNvSpPr/>
      </dsp:nvSpPr>
      <dsp:spPr>
        <a:xfrm>
          <a:off x="0" y="0"/>
          <a:ext cx="4294239" cy="7552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nl-NL" sz="3200" kern="1200" dirty="0" smtClean="0"/>
            <a:t>Kernwaarden</a:t>
          </a:r>
          <a:endParaRPr lang="nl-NL" sz="3200" kern="1200" dirty="0"/>
        </a:p>
      </dsp:txBody>
      <dsp:txXfrm>
        <a:off x="22120" y="22120"/>
        <a:ext cx="3390917" cy="710997"/>
      </dsp:txXfrm>
    </dsp:sp>
    <dsp:sp modelId="{F84D0CEC-5E69-47BE-809B-0C6F8329BE0E}">
      <dsp:nvSpPr>
        <dsp:cNvPr id="0" name=""/>
        <dsp:cNvSpPr/>
      </dsp:nvSpPr>
      <dsp:spPr>
        <a:xfrm>
          <a:off x="320673" y="860131"/>
          <a:ext cx="4294239" cy="7552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nl-NL" sz="3200" kern="1200" dirty="0" smtClean="0"/>
            <a:t>Visie</a:t>
          </a:r>
          <a:endParaRPr lang="nl-NL" sz="3200" kern="1200" dirty="0"/>
        </a:p>
      </dsp:txBody>
      <dsp:txXfrm>
        <a:off x="342793" y="882251"/>
        <a:ext cx="3438422" cy="710997"/>
      </dsp:txXfrm>
    </dsp:sp>
    <dsp:sp modelId="{BB6D6ACE-F5B4-467E-81FA-3598D965A77B}">
      <dsp:nvSpPr>
        <dsp:cNvPr id="0" name=""/>
        <dsp:cNvSpPr/>
      </dsp:nvSpPr>
      <dsp:spPr>
        <a:xfrm>
          <a:off x="641347" y="1720262"/>
          <a:ext cx="4294239" cy="7552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nl-NL" sz="3200" kern="1200" dirty="0" smtClean="0"/>
            <a:t>Missie</a:t>
          </a:r>
          <a:endParaRPr lang="nl-NL" sz="3200" kern="1200" dirty="0"/>
        </a:p>
      </dsp:txBody>
      <dsp:txXfrm>
        <a:off x="663467" y="1742382"/>
        <a:ext cx="3438422" cy="710997"/>
      </dsp:txXfrm>
    </dsp:sp>
    <dsp:sp modelId="{5A76B2E6-0A3B-40E4-B934-660F7A4A279B}">
      <dsp:nvSpPr>
        <dsp:cNvPr id="0" name=""/>
        <dsp:cNvSpPr/>
      </dsp:nvSpPr>
      <dsp:spPr>
        <a:xfrm>
          <a:off x="962021" y="2580393"/>
          <a:ext cx="4294239" cy="7552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nl-NL" sz="3200" kern="1200" dirty="0" smtClean="0"/>
            <a:t>Doelstellingen</a:t>
          </a:r>
          <a:endParaRPr lang="nl-NL" sz="3200" kern="1200" dirty="0"/>
        </a:p>
      </dsp:txBody>
      <dsp:txXfrm>
        <a:off x="984141" y="2602513"/>
        <a:ext cx="3438422" cy="710997"/>
      </dsp:txXfrm>
    </dsp:sp>
    <dsp:sp modelId="{076C9B7E-1C79-41A2-976C-C18C26CDB952}">
      <dsp:nvSpPr>
        <dsp:cNvPr id="0" name=""/>
        <dsp:cNvSpPr/>
      </dsp:nvSpPr>
      <dsp:spPr>
        <a:xfrm>
          <a:off x="1282695" y="3440524"/>
          <a:ext cx="4294239" cy="7552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nl-NL" sz="3200" kern="1200" dirty="0" smtClean="0"/>
            <a:t>Strategie</a:t>
          </a:r>
          <a:endParaRPr lang="nl-NL" sz="3200" kern="1200" dirty="0"/>
        </a:p>
      </dsp:txBody>
      <dsp:txXfrm>
        <a:off x="1304815" y="3462644"/>
        <a:ext cx="3438422" cy="710997"/>
      </dsp:txXfrm>
    </dsp:sp>
    <dsp:sp modelId="{0F3BA602-4102-4537-A701-4473A705B47F}">
      <dsp:nvSpPr>
        <dsp:cNvPr id="0" name=""/>
        <dsp:cNvSpPr/>
      </dsp:nvSpPr>
      <dsp:spPr>
        <a:xfrm>
          <a:off x="3803335" y="551742"/>
          <a:ext cx="490904" cy="49090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nl-NL" sz="2200" kern="1200"/>
        </a:p>
      </dsp:txBody>
      <dsp:txXfrm>
        <a:off x="3913788" y="551742"/>
        <a:ext cx="269998" cy="369405"/>
      </dsp:txXfrm>
    </dsp:sp>
    <dsp:sp modelId="{27BF2524-5BD7-42C0-96B5-B0EED37825C6}">
      <dsp:nvSpPr>
        <dsp:cNvPr id="0" name=""/>
        <dsp:cNvSpPr/>
      </dsp:nvSpPr>
      <dsp:spPr>
        <a:xfrm>
          <a:off x="4124009" y="1411873"/>
          <a:ext cx="490904" cy="49090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nl-NL" sz="2200" kern="1200"/>
        </a:p>
      </dsp:txBody>
      <dsp:txXfrm>
        <a:off x="4234462" y="1411873"/>
        <a:ext cx="269998" cy="369405"/>
      </dsp:txXfrm>
    </dsp:sp>
    <dsp:sp modelId="{62ADC7CE-EC80-4E81-90E4-5DD996B851E6}">
      <dsp:nvSpPr>
        <dsp:cNvPr id="0" name=""/>
        <dsp:cNvSpPr/>
      </dsp:nvSpPr>
      <dsp:spPr>
        <a:xfrm>
          <a:off x="4444683" y="2259417"/>
          <a:ext cx="490904" cy="49090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nl-NL" sz="2200" kern="1200"/>
        </a:p>
      </dsp:txBody>
      <dsp:txXfrm>
        <a:off x="4555136" y="2259417"/>
        <a:ext cx="269998" cy="369405"/>
      </dsp:txXfrm>
    </dsp:sp>
    <dsp:sp modelId="{B8A0B9C4-525B-40A1-928B-37459737842B}">
      <dsp:nvSpPr>
        <dsp:cNvPr id="0" name=""/>
        <dsp:cNvSpPr/>
      </dsp:nvSpPr>
      <dsp:spPr>
        <a:xfrm>
          <a:off x="4765357" y="3127940"/>
          <a:ext cx="490904" cy="49090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nl-NL" sz="2200" kern="1200"/>
        </a:p>
      </dsp:txBody>
      <dsp:txXfrm>
        <a:off x="4875810" y="3127940"/>
        <a:ext cx="269998" cy="36940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smtClean="0"/>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7F2FDB3-AD90-4C41-B42C-219B8C494004}" type="datetimeFigureOut">
              <a:rPr lang="nl-NL" smtClean="0"/>
              <a:pPr/>
              <a:t>23-9-2019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27781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7F2FDB3-AD90-4C41-B42C-219B8C494004}" type="datetimeFigureOut">
              <a:rPr lang="nl-NL" smtClean="0"/>
              <a:pPr/>
              <a:t>23-9-2019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149978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7F2FDB3-AD90-4C41-B42C-219B8C494004}" type="datetimeFigureOut">
              <a:rPr lang="nl-NL" smtClean="0"/>
              <a:pPr/>
              <a:t>23-9-2019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1610420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smtClean="0"/>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smtClean="0"/>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7F2FDB3-AD90-4C41-B42C-219B8C494004}" type="datetimeFigureOut">
              <a:rPr lang="nl-NL" smtClean="0"/>
              <a:pPr/>
              <a:t>23-9-2019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E485CD5-60BE-4833-9D57-9D97DAAF2392}" type="slidenum">
              <a:rPr lang="nl-NL" smtClean="0"/>
              <a:pPr/>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08199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7F2FDB3-AD90-4C41-B42C-219B8C494004}" type="datetimeFigureOut">
              <a:rPr lang="nl-NL" smtClean="0"/>
              <a:pPr/>
              <a:t>23-9-2019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2252095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7F2FDB3-AD90-4C41-B42C-219B8C494004}" type="datetimeFigureOut">
              <a:rPr lang="nl-NL" smtClean="0"/>
              <a:pPr/>
              <a:t>23-9-2019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154590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7F2FDB3-AD90-4C41-B42C-219B8C494004}" type="datetimeFigureOut">
              <a:rPr lang="nl-NL" smtClean="0"/>
              <a:pPr/>
              <a:t>23-9-2019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400764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7F2FDB3-AD90-4C41-B42C-219B8C494004}" type="datetimeFigureOut">
              <a:rPr lang="nl-NL" smtClean="0"/>
              <a:pPr/>
              <a:t>23-9-2019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147805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7F2FDB3-AD90-4C41-B42C-219B8C494004}" type="datetimeFigureOut">
              <a:rPr lang="nl-NL" smtClean="0"/>
              <a:pPr/>
              <a:t>23-9-2019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95796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3"/>
          <p:cNvSpPr>
            <a:spLocks noGrp="1"/>
          </p:cNvSpPr>
          <p:nvPr>
            <p:ph type="dt" sz="half" idx="10"/>
          </p:nvPr>
        </p:nvSpPr>
        <p:spPr/>
        <p:txBody>
          <a:bodyPr/>
          <a:lstStyle/>
          <a:p>
            <a:fld id="{47F2FDB3-AD90-4C41-B42C-219B8C494004}" type="datetimeFigureOut">
              <a:rPr lang="nl-NL" smtClean="0"/>
              <a:pPr/>
              <a:t>23-9-2019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251398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7F2FDB3-AD90-4C41-B42C-219B8C494004}" type="datetimeFigureOut">
              <a:rPr lang="nl-NL" smtClean="0"/>
              <a:pPr/>
              <a:t>23-9-2019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134954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7F2FDB3-AD90-4C41-B42C-219B8C494004}" type="datetimeFigureOut">
              <a:rPr lang="nl-NL" smtClean="0"/>
              <a:pPr/>
              <a:t>23-9-2019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216845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7F2FDB3-AD90-4C41-B42C-219B8C494004}" type="datetimeFigureOut">
              <a:rPr lang="nl-NL" smtClean="0"/>
              <a:pPr/>
              <a:t>23-9-2019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280001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7" name="Date Placeholder 2"/>
          <p:cNvSpPr>
            <a:spLocks noGrp="1"/>
          </p:cNvSpPr>
          <p:nvPr>
            <p:ph type="dt" sz="half" idx="10"/>
          </p:nvPr>
        </p:nvSpPr>
        <p:spPr/>
        <p:txBody>
          <a:bodyPr/>
          <a:lstStyle/>
          <a:p>
            <a:fld id="{47F2FDB3-AD90-4C41-B42C-219B8C494004}" type="datetimeFigureOut">
              <a:rPr lang="nl-NL" smtClean="0"/>
              <a:pPr/>
              <a:t>23-9-2019</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108331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7F2FDB3-AD90-4C41-B42C-219B8C494004}" type="datetimeFigureOut">
              <a:rPr lang="nl-NL" smtClean="0"/>
              <a:pPr/>
              <a:t>23-9-2019</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171494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7" name="Date Placeholder 4"/>
          <p:cNvSpPr>
            <a:spLocks noGrp="1"/>
          </p:cNvSpPr>
          <p:nvPr>
            <p:ph type="dt" sz="half" idx="10"/>
          </p:nvPr>
        </p:nvSpPr>
        <p:spPr/>
        <p:txBody>
          <a:bodyPr/>
          <a:lstStyle/>
          <a:p>
            <a:fld id="{47F2FDB3-AD90-4C41-B42C-219B8C494004}" type="datetimeFigureOut">
              <a:rPr lang="nl-NL" smtClean="0"/>
              <a:pPr/>
              <a:t>23-9-2019</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191857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7F2FDB3-AD90-4C41-B42C-219B8C494004}" type="datetimeFigureOut">
              <a:rPr lang="nl-NL" smtClean="0"/>
              <a:pPr/>
              <a:t>23-9-2019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E485CD5-60BE-4833-9D57-9D97DAAF2392}" type="slidenum">
              <a:rPr lang="nl-NL" smtClean="0"/>
              <a:pPr/>
              <a:t>‹nr.›</a:t>
            </a:fld>
            <a:endParaRPr lang="nl-NL"/>
          </a:p>
        </p:txBody>
      </p:sp>
    </p:spTree>
    <p:extLst>
      <p:ext uri="{BB962C8B-B14F-4D97-AF65-F5344CB8AC3E}">
        <p14:creationId xmlns:p14="http://schemas.microsoft.com/office/powerpoint/2010/main" val="287660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smtClean="0"/>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7F2FDB3-AD90-4C41-B42C-219B8C494004}" type="datetimeFigureOut">
              <a:rPr lang="nl-NL" smtClean="0"/>
              <a:pPr/>
              <a:t>23-9-2019</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E485CD5-60BE-4833-9D57-9D97DAAF2392}" type="slidenum">
              <a:rPr lang="nl-NL" smtClean="0"/>
              <a:pPr/>
              <a:t>‹nr.›</a:t>
            </a:fld>
            <a:endParaRPr lang="nl-NL"/>
          </a:p>
        </p:txBody>
      </p:sp>
    </p:spTree>
    <p:extLst>
      <p:ext uri="{BB962C8B-B14F-4D97-AF65-F5344CB8AC3E}">
        <p14:creationId xmlns:p14="http://schemas.microsoft.com/office/powerpoint/2010/main" val="17983652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SYmRe6XwEL4"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diagram-abell-pmt-model.gi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5176" y="1447799"/>
            <a:ext cx="9386253" cy="3329581"/>
          </a:xfrm>
        </p:spPr>
        <p:txBody>
          <a:bodyPr/>
          <a:lstStyle/>
          <a:p>
            <a:r>
              <a:rPr lang="nl-NL" dirty="0" smtClean="0"/>
              <a:t>Visie &amp; Missie</a:t>
            </a:r>
            <a:endParaRPr lang="nl-NL" dirty="0"/>
          </a:p>
        </p:txBody>
      </p:sp>
      <p:sp>
        <p:nvSpPr>
          <p:cNvPr id="3" name="Ondertitel 2"/>
          <p:cNvSpPr>
            <a:spLocks noGrp="1"/>
          </p:cNvSpPr>
          <p:nvPr>
            <p:ph type="subTitle" idx="1"/>
          </p:nvPr>
        </p:nvSpPr>
        <p:spPr>
          <a:xfrm>
            <a:off x="539496" y="4777380"/>
            <a:ext cx="9441117" cy="861420"/>
          </a:xfrm>
        </p:spPr>
        <p:txBody>
          <a:bodyPr>
            <a:normAutofit fontScale="92500" lnSpcReduction="10000"/>
          </a:bodyPr>
          <a:lstStyle/>
          <a:p>
            <a:r>
              <a:rPr lang="nl-NL" sz="2500" dirty="0" smtClean="0"/>
              <a:t>Doelgericht op je toekomst af</a:t>
            </a:r>
          </a:p>
          <a:p>
            <a:r>
              <a:rPr lang="nl-NL" sz="2500" dirty="0" smtClean="0"/>
              <a:t>Les 3</a:t>
            </a:r>
            <a:endParaRPr lang="nl-NL" sz="2500" dirty="0"/>
          </a:p>
          <a:p>
            <a:endParaRPr lang="nl-NL" dirty="0"/>
          </a:p>
        </p:txBody>
      </p:sp>
      <p:pic>
        <p:nvPicPr>
          <p:cNvPr id="4100" name="Picture 4" descr="Afbeeldingsresultaat voor visie"/>
          <p:cNvPicPr>
            <a:picLocks noChangeAspect="1" noChangeArrowheads="1"/>
          </p:cNvPicPr>
          <p:nvPr/>
        </p:nvPicPr>
        <p:blipFill>
          <a:blip r:embed="rId2" cstate="print"/>
          <a:srcRect/>
          <a:stretch>
            <a:fillRect/>
          </a:stretch>
        </p:blipFill>
        <p:spPr bwMode="auto">
          <a:xfrm>
            <a:off x="6096000" y="1425165"/>
            <a:ext cx="6096000" cy="4038601"/>
          </a:xfrm>
          <a:prstGeom prst="rect">
            <a:avLst/>
          </a:prstGeom>
          <a:noFill/>
        </p:spPr>
      </p:pic>
    </p:spTree>
    <p:extLst>
      <p:ext uri="{BB962C8B-B14F-4D97-AF65-F5344CB8AC3E}">
        <p14:creationId xmlns:p14="http://schemas.microsoft.com/office/powerpoint/2010/main" val="3646464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914528"/>
          </a:xfrm>
        </p:spPr>
        <p:txBody>
          <a:bodyPr/>
          <a:lstStyle/>
          <a:p>
            <a:pPr algn="ctr"/>
            <a:r>
              <a:rPr lang="nl-NL" dirty="0" smtClean="0"/>
              <a:t>Wat is een missie?</a:t>
            </a:r>
            <a:endParaRPr lang="nl-NL" dirty="0"/>
          </a:p>
        </p:txBody>
      </p:sp>
      <p:sp>
        <p:nvSpPr>
          <p:cNvPr id="3" name="Tijdelijke aanduiding voor inhoud 2"/>
          <p:cNvSpPr>
            <a:spLocks noGrp="1"/>
          </p:cNvSpPr>
          <p:nvPr>
            <p:ph idx="1"/>
          </p:nvPr>
        </p:nvSpPr>
        <p:spPr>
          <a:xfrm>
            <a:off x="1103312" y="1611086"/>
            <a:ext cx="9686608" cy="4637313"/>
          </a:xfrm>
        </p:spPr>
        <p:txBody>
          <a:bodyPr/>
          <a:lstStyle/>
          <a:p>
            <a:r>
              <a:rPr lang="nl-NL" dirty="0"/>
              <a:t>De missie van een organisatie bestaat over het algemeen uit de volgende vier onderdelen:﻿</a:t>
            </a:r>
          </a:p>
          <a:p>
            <a:pPr lvl="1"/>
            <a:r>
              <a:rPr lang="nl-NL" sz="2400" dirty="0"/>
              <a:t>Werkterrein</a:t>
            </a:r>
          </a:p>
          <a:p>
            <a:pPr lvl="1"/>
            <a:r>
              <a:rPr lang="nl-NL" sz="2400" dirty="0"/>
              <a:t>Bestaansrecht</a:t>
            </a:r>
          </a:p>
          <a:p>
            <a:pPr lvl="1"/>
            <a:r>
              <a:rPr lang="nl-NL" sz="2400" dirty="0"/>
              <a:t>Betekenis voor belanghebbenden</a:t>
            </a:r>
          </a:p>
          <a:p>
            <a:pPr lvl="1"/>
            <a:r>
              <a:rPr lang="nl-NL" sz="2400" dirty="0"/>
              <a:t>Normen, waarden en </a:t>
            </a:r>
            <a:r>
              <a:rPr lang="nl-NL" sz="2400" dirty="0" smtClean="0"/>
              <a:t>overtuigingen</a:t>
            </a:r>
          </a:p>
          <a:p>
            <a:endParaRPr lang="nl-NL" sz="2600" dirty="0" smtClean="0"/>
          </a:p>
          <a:p>
            <a:r>
              <a:rPr lang="nl-NL" sz="2600" dirty="0" smtClean="0"/>
              <a:t>Daaruit stel je doelstellingen op en dus een strategie</a:t>
            </a:r>
            <a:endParaRPr lang="nl-NL" sz="2600" dirty="0"/>
          </a:p>
        </p:txBody>
      </p:sp>
    </p:spTree>
    <p:extLst>
      <p:ext uri="{BB962C8B-B14F-4D97-AF65-F5344CB8AC3E}">
        <p14:creationId xmlns:p14="http://schemas.microsoft.com/office/powerpoint/2010/main" val="33866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Missie versus Visie</a:t>
            </a:r>
            <a:endParaRPr lang="nl-NL" dirty="0"/>
          </a:p>
        </p:txBody>
      </p:sp>
      <p:sp>
        <p:nvSpPr>
          <p:cNvPr id="3" name="Tijdelijke aanduiding voor tekst 2"/>
          <p:cNvSpPr>
            <a:spLocks noGrp="1"/>
          </p:cNvSpPr>
          <p:nvPr>
            <p:ph type="body" idx="1"/>
          </p:nvPr>
        </p:nvSpPr>
        <p:spPr>
          <a:xfrm>
            <a:off x="1103313" y="1489165"/>
            <a:ext cx="4396338" cy="1497875"/>
          </a:xfrm>
        </p:spPr>
        <p:txBody>
          <a:bodyPr/>
          <a:lstStyle/>
          <a:p>
            <a:r>
              <a:rPr lang="nl-NL" dirty="0" smtClean="0"/>
              <a:t>Missie en visie worden vaak door elkaar gehaald </a:t>
            </a:r>
          </a:p>
          <a:p>
            <a:r>
              <a:rPr lang="nl-NL" sz="1300" dirty="0">
                <a:hlinkClick r:id="rId2"/>
              </a:rPr>
              <a:t>https://</a:t>
            </a:r>
            <a:r>
              <a:rPr lang="nl-NL" sz="1300" dirty="0" smtClean="0">
                <a:hlinkClick r:id="rId2"/>
              </a:rPr>
              <a:t>www.youtube.com/watch?v=SYmRe6XwEL4</a:t>
            </a:r>
            <a:endParaRPr lang="nl-NL" sz="1300" dirty="0" smtClean="0"/>
          </a:p>
          <a:p>
            <a:endParaRPr lang="nl-NL" sz="1300" dirty="0"/>
          </a:p>
        </p:txBody>
      </p:sp>
      <p:sp>
        <p:nvSpPr>
          <p:cNvPr id="5" name="Tijdelijke aanduiding voor tekst 4"/>
          <p:cNvSpPr>
            <a:spLocks noGrp="1"/>
          </p:cNvSpPr>
          <p:nvPr>
            <p:ph type="body" sz="quarter" idx="3"/>
          </p:nvPr>
        </p:nvSpPr>
        <p:spPr>
          <a:xfrm>
            <a:off x="5654495" y="1332411"/>
            <a:ext cx="4396339" cy="1148851"/>
          </a:xfrm>
        </p:spPr>
        <p:txBody>
          <a:bodyPr/>
          <a:lstStyle/>
          <a:p>
            <a:r>
              <a:rPr lang="nl-NL" dirty="0" smtClean="0"/>
              <a:t>Wat zijn de verschillen?</a:t>
            </a:r>
          </a:p>
          <a:p>
            <a:endParaRPr lang="nl-NL" dirty="0"/>
          </a:p>
        </p:txBody>
      </p:sp>
      <p:pic>
        <p:nvPicPr>
          <p:cNvPr id="7" name="Tijdelijke aanduiding voor inhoud 6"/>
          <p:cNvPicPr>
            <a:picLocks noGrp="1" noChangeAspect="1"/>
          </p:cNvPicPr>
          <p:nvPr>
            <p:ph sz="quarter" idx="4"/>
          </p:nvPr>
        </p:nvPicPr>
        <p:blipFill>
          <a:blip r:embed="rId3"/>
          <a:stretch>
            <a:fillRect/>
          </a:stretch>
        </p:blipFill>
        <p:spPr>
          <a:xfrm>
            <a:off x="890467" y="2732941"/>
            <a:ext cx="9528055" cy="3189473"/>
          </a:xfrm>
          <a:prstGeom prst="rect">
            <a:avLst/>
          </a:prstGeom>
        </p:spPr>
      </p:pic>
    </p:spTree>
    <p:extLst>
      <p:ext uri="{BB962C8B-B14F-4D97-AF65-F5344CB8AC3E}">
        <p14:creationId xmlns:p14="http://schemas.microsoft.com/office/powerpoint/2010/main" val="26129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Werkterrein, Bestaansrecht, Betekenis voor belanghebbenden</a:t>
            </a:r>
            <a:r>
              <a:rPr lang="nl-NL" b="1" dirty="0"/>
              <a:t/>
            </a:r>
            <a:br>
              <a:rPr lang="nl-NL" b="1" dirty="0"/>
            </a:br>
            <a:endParaRPr lang="nl-NL" dirty="0"/>
          </a:p>
        </p:txBody>
      </p:sp>
      <p:sp>
        <p:nvSpPr>
          <p:cNvPr id="3" name="Tijdelijke aanduiding voor inhoud 2"/>
          <p:cNvSpPr>
            <a:spLocks noGrp="1"/>
          </p:cNvSpPr>
          <p:nvPr>
            <p:ph idx="1"/>
          </p:nvPr>
        </p:nvSpPr>
        <p:spPr>
          <a:xfrm>
            <a:off x="1103312" y="2052918"/>
            <a:ext cx="10209122" cy="4195481"/>
          </a:xfrm>
        </p:spPr>
        <p:txBody>
          <a:bodyPr>
            <a:noAutofit/>
          </a:bodyPr>
          <a:lstStyle/>
          <a:p>
            <a:r>
              <a:rPr lang="nl-NL" sz="2800" dirty="0"/>
              <a:t>De hamvraag bij de missie is ‘</a:t>
            </a:r>
            <a:r>
              <a:rPr lang="en-US" sz="2800" dirty="0"/>
              <a:t>What</a:t>
            </a:r>
            <a:r>
              <a:rPr lang="nl-NL" sz="2800" dirty="0"/>
              <a:t> business are we in</a:t>
            </a:r>
            <a:r>
              <a:rPr lang="nl-NL" sz="2800" dirty="0" smtClean="0"/>
              <a:t>?’</a:t>
            </a:r>
          </a:p>
          <a:p>
            <a:pPr marL="0" indent="0">
              <a:buNone/>
            </a:pPr>
            <a:r>
              <a:rPr lang="nl-NL" sz="2800" dirty="0" smtClean="0"/>
              <a:t> </a:t>
            </a:r>
            <a:endParaRPr lang="nl-NL" sz="2800" dirty="0"/>
          </a:p>
          <a:p>
            <a:r>
              <a:rPr lang="nl-NL" sz="2800" dirty="0"/>
              <a:t>Je bepaalt wat je business scope is</a:t>
            </a:r>
            <a:r>
              <a:rPr lang="nl-NL" sz="2800" dirty="0" smtClean="0"/>
              <a:t>.</a:t>
            </a:r>
          </a:p>
          <a:p>
            <a:endParaRPr lang="nl-NL" sz="2800" dirty="0"/>
          </a:p>
          <a:p>
            <a:r>
              <a:rPr lang="nl-NL" sz="2800" dirty="0"/>
              <a:t>Je kan dit doen door het </a:t>
            </a:r>
            <a:r>
              <a:rPr lang="nl-NL" sz="2800" b="1" dirty="0"/>
              <a:t>PMC-model van </a:t>
            </a:r>
            <a:r>
              <a:rPr lang="nl-NL" sz="2800" b="1" dirty="0" err="1"/>
              <a:t>Abell</a:t>
            </a:r>
            <a:r>
              <a:rPr lang="nl-NL" sz="2800" b="1" dirty="0"/>
              <a:t> </a:t>
            </a:r>
            <a:r>
              <a:rPr lang="nl-NL" sz="2800" dirty="0"/>
              <a:t>in te vullen. Ook kan je door dit model in te vullen zien waar je kansen liggen en dus inzicht krijgen in je bedrijfsdomein. </a:t>
            </a:r>
          </a:p>
          <a:p>
            <a:endParaRPr lang="nl-NL" sz="2800" dirty="0"/>
          </a:p>
        </p:txBody>
      </p:sp>
    </p:spTree>
    <p:extLst>
      <p:ext uri="{BB962C8B-B14F-4D97-AF65-F5344CB8AC3E}">
        <p14:creationId xmlns:p14="http://schemas.microsoft.com/office/powerpoint/2010/main" val="9733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solidFill>
                  <a:schemeClr val="tx1"/>
                </a:solidFill>
              </a:rPr>
              <a:t>PMC-model van </a:t>
            </a:r>
            <a:r>
              <a:rPr lang="nl-NL" b="1" dirty="0" err="1">
                <a:solidFill>
                  <a:schemeClr val="tx1"/>
                </a:solidFill>
              </a:rPr>
              <a:t>Abell</a:t>
            </a:r>
            <a:endParaRPr lang="nl-NL" dirty="0"/>
          </a:p>
        </p:txBody>
      </p:sp>
      <p:sp>
        <p:nvSpPr>
          <p:cNvPr id="3" name="Tijdelijke aanduiding voor inhoud 2"/>
          <p:cNvSpPr>
            <a:spLocks noGrp="1"/>
          </p:cNvSpPr>
          <p:nvPr>
            <p:ph idx="1"/>
          </p:nvPr>
        </p:nvSpPr>
        <p:spPr>
          <a:xfrm>
            <a:off x="850764" y="1661032"/>
            <a:ext cx="10261374" cy="4748477"/>
          </a:xfrm>
        </p:spPr>
        <p:txBody>
          <a:bodyPr>
            <a:normAutofit/>
          </a:bodyPr>
          <a:lstStyle/>
          <a:p>
            <a:r>
              <a:rPr lang="nl-NL" sz="2800" dirty="0" smtClean="0"/>
              <a:t>De volgende drie vragen moeten altijd worden beantwoord:</a:t>
            </a:r>
          </a:p>
          <a:p>
            <a:pPr marL="0" indent="0">
              <a:buNone/>
            </a:pPr>
            <a:endParaRPr lang="nl-NL" sz="2800" dirty="0" smtClean="0"/>
          </a:p>
          <a:p>
            <a:r>
              <a:rPr lang="nl-NL" sz="2800" b="1" dirty="0">
                <a:solidFill>
                  <a:srgbClr val="FF0000"/>
                </a:solidFill>
              </a:rPr>
              <a:t>P</a:t>
            </a:r>
            <a:r>
              <a:rPr lang="nl-NL" sz="2800" b="1" dirty="0"/>
              <a:t>roduct:</a:t>
            </a:r>
            <a:r>
              <a:rPr lang="nl-NL" sz="2800" dirty="0"/>
              <a:t> Wat bieden we aan? Dus in welke behoefte voorzie je</a:t>
            </a:r>
            <a:r>
              <a:rPr lang="nl-NL" sz="2800" dirty="0" smtClean="0"/>
              <a:t>.</a:t>
            </a:r>
            <a:endParaRPr lang="nl-NL" sz="2800" b="1" dirty="0" smtClean="0"/>
          </a:p>
          <a:p>
            <a:r>
              <a:rPr lang="nl-NL" sz="2800" b="1" dirty="0" smtClean="0">
                <a:solidFill>
                  <a:srgbClr val="FF0000"/>
                </a:solidFill>
              </a:rPr>
              <a:t>M</a:t>
            </a:r>
            <a:r>
              <a:rPr lang="nl-NL" sz="2800" b="1" dirty="0" smtClean="0"/>
              <a:t>arkt:</a:t>
            </a:r>
            <a:r>
              <a:rPr lang="nl-NL" sz="2800" dirty="0" smtClean="0"/>
              <a:t> Op wie richten we ons? Dus welke klantgroepen ga je aanspreken.</a:t>
            </a:r>
          </a:p>
          <a:p>
            <a:r>
              <a:rPr lang="nl-NL" sz="2800" b="1" dirty="0" smtClean="0">
                <a:solidFill>
                  <a:srgbClr val="FF0000"/>
                </a:solidFill>
              </a:rPr>
              <a:t>C</a:t>
            </a:r>
            <a:r>
              <a:rPr lang="nl-NL" sz="2800" b="1" dirty="0" smtClean="0"/>
              <a:t>ompetentie of combinatie:</a:t>
            </a:r>
            <a:r>
              <a:rPr lang="nl-NL" sz="2800" dirty="0" smtClean="0"/>
              <a:t> Hoe maken we dit waar? Dus waarin onderscheid je </a:t>
            </a:r>
            <a:r>
              <a:rPr lang="nl-NL" sz="2800" dirty="0" smtClean="0">
                <a:hlinkClick r:id="rId2" action="ppaction://hlinkfile"/>
              </a:rPr>
              <a:t>je</a:t>
            </a:r>
            <a:r>
              <a:rPr lang="nl-NL" sz="2800" dirty="0" smtClean="0"/>
              <a:t>.</a:t>
            </a:r>
          </a:p>
          <a:p>
            <a:endParaRPr lang="nl-NL" dirty="0"/>
          </a:p>
        </p:txBody>
      </p:sp>
    </p:spTree>
    <p:extLst>
      <p:ext uri="{BB962C8B-B14F-4D97-AF65-F5344CB8AC3E}">
        <p14:creationId xmlns:p14="http://schemas.microsoft.com/office/powerpoint/2010/main" val="61095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Methodes om de doelstelling van een bedrijf vast te leggen.</a:t>
            </a:r>
          </a:p>
        </p:txBody>
      </p:sp>
      <p:sp>
        <p:nvSpPr>
          <p:cNvPr id="3" name="Tijdelijke aanduiding voor inhoud 2"/>
          <p:cNvSpPr>
            <a:spLocks noGrp="1"/>
          </p:cNvSpPr>
          <p:nvPr>
            <p:ph idx="1"/>
          </p:nvPr>
        </p:nvSpPr>
        <p:spPr/>
        <p:txBody>
          <a:bodyPr>
            <a:normAutofit/>
          </a:bodyPr>
          <a:lstStyle/>
          <a:p>
            <a:r>
              <a:rPr lang="en-US" sz="2800" dirty="0"/>
              <a:t>SMART</a:t>
            </a:r>
          </a:p>
          <a:p>
            <a:r>
              <a:rPr lang="en-US" sz="2800" dirty="0"/>
              <a:t>AMORE</a:t>
            </a:r>
          </a:p>
          <a:p>
            <a:r>
              <a:rPr lang="en-US" sz="2800" dirty="0"/>
              <a:t>MAGIE</a:t>
            </a:r>
          </a:p>
          <a:p>
            <a:r>
              <a:rPr lang="en-US" sz="2800" dirty="0" smtClean="0"/>
              <a:t>STAR(r)</a:t>
            </a:r>
            <a:endParaRPr lang="en-US" sz="2800" dirty="0"/>
          </a:p>
          <a:p>
            <a:endParaRPr lang="en-US" sz="2800" dirty="0"/>
          </a:p>
          <a:p>
            <a:r>
              <a:rPr lang="nl-NL" sz="2800" dirty="0" smtClean="0"/>
              <a:t>Jullie opdracht was: </a:t>
            </a:r>
            <a:r>
              <a:rPr lang="nl-NL" sz="2800" dirty="0"/>
              <a:t>zoek uit waar al deze afkortingen voor staan</a:t>
            </a:r>
            <a:r>
              <a:rPr lang="nl-NL" sz="2800" dirty="0" smtClean="0"/>
              <a:t>. Is het gelukt?</a:t>
            </a:r>
            <a:endParaRPr lang="nl-NL" sz="2800" dirty="0"/>
          </a:p>
        </p:txBody>
      </p:sp>
    </p:spTree>
    <p:extLst>
      <p:ext uri="{BB962C8B-B14F-4D97-AF65-F5344CB8AC3E}">
        <p14:creationId xmlns:p14="http://schemas.microsoft.com/office/powerpoint/2010/main" val="367587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3586" y="356465"/>
            <a:ext cx="8205992" cy="1400530"/>
          </a:xfrm>
        </p:spPr>
        <p:txBody>
          <a:bodyPr/>
          <a:lstStyle/>
          <a:p>
            <a:r>
              <a:rPr lang="nl-NL" dirty="0" smtClean="0"/>
              <a:t>Nog even kort een overzicht van waarden naar strategie</a:t>
            </a:r>
            <a:endParaRPr lang="nl-NL" dirty="0"/>
          </a:p>
        </p:txBody>
      </p:sp>
      <p:pic>
        <p:nvPicPr>
          <p:cNvPr id="4"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4320" y="2052638"/>
            <a:ext cx="7205136" cy="4195762"/>
          </a:xfrm>
        </p:spPr>
      </p:pic>
    </p:spTree>
    <p:extLst>
      <p:ext uri="{BB962C8B-B14F-4D97-AF65-F5344CB8AC3E}">
        <p14:creationId xmlns:p14="http://schemas.microsoft.com/office/powerpoint/2010/main" val="228487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algn="ctr"/>
            <a:r>
              <a:rPr lang="nl-NL" sz="5000" dirty="0" smtClean="0"/>
              <a:t>KSF versus KPI</a:t>
            </a:r>
            <a:endParaRPr lang="nl-NL" sz="5000" dirty="0"/>
          </a:p>
        </p:txBody>
      </p:sp>
      <p:sp>
        <p:nvSpPr>
          <p:cNvPr id="8" name="Tijdelijke aanduiding voor inhoud 7"/>
          <p:cNvSpPr>
            <a:spLocks noGrp="1"/>
          </p:cNvSpPr>
          <p:nvPr>
            <p:ph idx="1"/>
          </p:nvPr>
        </p:nvSpPr>
        <p:spPr>
          <a:xfrm>
            <a:off x="646112" y="1700464"/>
            <a:ext cx="9403742" cy="4547936"/>
          </a:xfrm>
        </p:spPr>
        <p:txBody>
          <a:bodyPr>
            <a:normAutofit fontScale="85000" lnSpcReduction="10000"/>
          </a:bodyPr>
          <a:lstStyle/>
          <a:p>
            <a:r>
              <a:rPr lang="nl-NL" sz="3000" dirty="0" smtClean="0"/>
              <a:t>KSF: een kritische succes factor kan bijvoorbeeld zijn </a:t>
            </a:r>
            <a:r>
              <a:rPr lang="nl-NL" sz="3000" dirty="0"/>
              <a:t>“tevreden klanten” gemeten door klantonderzoek </a:t>
            </a:r>
            <a:endParaRPr lang="nl-NL" sz="3000" dirty="0" smtClean="0"/>
          </a:p>
          <a:p>
            <a:r>
              <a:rPr lang="nl-NL" sz="3000" dirty="0" smtClean="0"/>
              <a:t>KSF zijn dus de resultaten die we willen boeken</a:t>
            </a:r>
          </a:p>
          <a:p>
            <a:r>
              <a:rPr lang="nl-NL" sz="3000" dirty="0" smtClean="0"/>
              <a:t>Dit is een doelstelling</a:t>
            </a:r>
          </a:p>
          <a:p>
            <a:endParaRPr lang="nl-NL" sz="3000" dirty="0" smtClean="0"/>
          </a:p>
          <a:p>
            <a:r>
              <a:rPr lang="nl-NL" sz="3000" dirty="0" smtClean="0"/>
              <a:t>KPI: de kritische prestatie indicatoren van het boven staande kunnen zijn JIT, </a:t>
            </a:r>
            <a:r>
              <a:rPr lang="nl-NL" sz="3000" dirty="0" err="1" smtClean="0"/>
              <a:t>after</a:t>
            </a:r>
            <a:r>
              <a:rPr lang="nl-NL" sz="3000" dirty="0" smtClean="0"/>
              <a:t> </a:t>
            </a:r>
            <a:r>
              <a:rPr lang="nl-NL" sz="3000" dirty="0"/>
              <a:t>sales en </a:t>
            </a:r>
            <a:r>
              <a:rPr lang="nl-NL" sz="3000" dirty="0" smtClean="0"/>
              <a:t>dergelijke</a:t>
            </a:r>
          </a:p>
          <a:p>
            <a:r>
              <a:rPr lang="nl-NL" sz="3000" dirty="0" smtClean="0"/>
              <a:t>KPI zijn dus de manieren waardoor we dat willen bereiken</a:t>
            </a:r>
          </a:p>
          <a:p>
            <a:r>
              <a:rPr lang="nl-NL" sz="3000" dirty="0" smtClean="0"/>
              <a:t>Dit is een strategie</a:t>
            </a:r>
          </a:p>
          <a:p>
            <a:pPr marL="0" indent="0">
              <a:buNone/>
            </a:pPr>
            <a:endParaRPr lang="nl-NL" dirty="0"/>
          </a:p>
          <a:p>
            <a:endParaRPr lang="nl-NL" dirty="0"/>
          </a:p>
        </p:txBody>
      </p:sp>
    </p:spTree>
    <p:extLst>
      <p:ext uri="{BB962C8B-B14F-4D97-AF65-F5344CB8AC3E}">
        <p14:creationId xmlns:p14="http://schemas.microsoft.com/office/powerpoint/2010/main" val="10477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5000" dirty="0" smtClean="0"/>
              <a:t>Strategie</a:t>
            </a:r>
            <a:endParaRPr lang="nl-NL" sz="5000" dirty="0"/>
          </a:p>
        </p:txBody>
      </p:sp>
      <p:sp>
        <p:nvSpPr>
          <p:cNvPr id="3" name="Tijdelijke aanduiding voor inhoud 2"/>
          <p:cNvSpPr>
            <a:spLocks noGrp="1"/>
          </p:cNvSpPr>
          <p:nvPr>
            <p:ph idx="1"/>
          </p:nvPr>
        </p:nvSpPr>
        <p:spPr>
          <a:xfrm>
            <a:off x="646112" y="2052918"/>
            <a:ext cx="9403742" cy="4195481"/>
          </a:xfrm>
        </p:spPr>
        <p:txBody>
          <a:bodyPr>
            <a:normAutofit lnSpcReduction="10000"/>
          </a:bodyPr>
          <a:lstStyle/>
          <a:p>
            <a:r>
              <a:rPr lang="nl-NL" dirty="0"/>
              <a:t>Hoe wil de onderneming haar doelstellingen bereiken, dit noemen we </a:t>
            </a:r>
            <a:r>
              <a:rPr lang="nl-NL" dirty="0" smtClean="0"/>
              <a:t>dus de </a:t>
            </a:r>
            <a:r>
              <a:rPr lang="nl-NL" dirty="0"/>
              <a:t>strategie</a:t>
            </a:r>
            <a:r>
              <a:rPr lang="nl-NL" dirty="0" smtClean="0"/>
              <a:t>.</a:t>
            </a:r>
          </a:p>
          <a:p>
            <a:r>
              <a:rPr lang="nl-NL" dirty="0" smtClean="0"/>
              <a:t>Met wat</a:t>
            </a:r>
            <a:r>
              <a:rPr lang="nl-NL" dirty="0"/>
              <a:t>, </a:t>
            </a:r>
            <a:r>
              <a:rPr lang="nl-NL" dirty="0" smtClean="0"/>
              <a:t>met wie en hoe </a:t>
            </a:r>
            <a:r>
              <a:rPr lang="nl-NL" dirty="0"/>
              <a:t>wil je je doelgroep bereiken. De doelen die je wilt bereiken worden afgeleid van je missie en visie. Van hier uit ga je een strategie bedenken om deze tot een goed eind te brengen.</a:t>
            </a:r>
          </a:p>
          <a:p>
            <a:r>
              <a:rPr lang="nl-NL" dirty="0"/>
              <a:t>Een methode om de strategische planning te bepalen is OGSM.</a:t>
            </a:r>
          </a:p>
          <a:p>
            <a:r>
              <a:rPr lang="en-US" sz="1900" dirty="0"/>
              <a:t>OGSM </a:t>
            </a:r>
            <a:r>
              <a:rPr lang="nl-NL" sz="1900" dirty="0"/>
              <a:t>staat voor</a:t>
            </a:r>
            <a:r>
              <a:rPr lang="en-US" sz="1900" dirty="0"/>
              <a:t>:</a:t>
            </a:r>
          </a:p>
          <a:p>
            <a:pPr lvl="1"/>
            <a:r>
              <a:rPr lang="en-US" sz="1900" dirty="0" smtClean="0"/>
              <a:t>Objectives </a:t>
            </a:r>
            <a:endParaRPr lang="en-US" sz="1900" dirty="0"/>
          </a:p>
          <a:p>
            <a:pPr lvl="1"/>
            <a:r>
              <a:rPr lang="nl-NL" sz="1900" dirty="0"/>
              <a:t>Goals</a:t>
            </a:r>
          </a:p>
          <a:p>
            <a:pPr lvl="1"/>
            <a:r>
              <a:rPr lang="en-US" sz="1900" dirty="0"/>
              <a:t>Strategies</a:t>
            </a:r>
          </a:p>
          <a:p>
            <a:pPr lvl="1"/>
            <a:r>
              <a:rPr lang="en-US" sz="1900" dirty="0"/>
              <a:t>Measures </a:t>
            </a:r>
          </a:p>
          <a:p>
            <a:endParaRPr lang="nl-NL" dirty="0" smtClean="0"/>
          </a:p>
        </p:txBody>
      </p:sp>
    </p:spTree>
    <p:extLst>
      <p:ext uri="{BB962C8B-B14F-4D97-AF65-F5344CB8AC3E}">
        <p14:creationId xmlns:p14="http://schemas.microsoft.com/office/powerpoint/2010/main" val="275076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42" presetClass="entr" presetSubtype="0" fill="hold" nodeType="after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879693"/>
          </a:xfrm>
        </p:spPr>
        <p:txBody>
          <a:bodyPr/>
          <a:lstStyle/>
          <a:p>
            <a:pPr algn="ctr"/>
            <a:r>
              <a:rPr lang="en-US" sz="5400" dirty="0"/>
              <a:t>OGSM</a:t>
            </a:r>
            <a:endParaRPr lang="nl-NL" sz="5400" dirty="0"/>
          </a:p>
        </p:txBody>
      </p:sp>
      <p:sp>
        <p:nvSpPr>
          <p:cNvPr id="3" name="Tijdelijke aanduiding voor inhoud 2"/>
          <p:cNvSpPr>
            <a:spLocks noGrp="1"/>
          </p:cNvSpPr>
          <p:nvPr>
            <p:ph idx="1"/>
          </p:nvPr>
        </p:nvSpPr>
        <p:spPr>
          <a:xfrm>
            <a:off x="646112" y="1332411"/>
            <a:ext cx="9403742" cy="5225143"/>
          </a:xfrm>
        </p:spPr>
        <p:txBody>
          <a:bodyPr/>
          <a:lstStyle/>
          <a:p>
            <a:r>
              <a:rPr lang="nl-NL" dirty="0"/>
              <a:t>Snel strategisch plannen kan je doen met OGSM. OGSM is meer gericht op actie en de daadwerkelijke vertaling naar actie. Ook is dit een handige methode om medewerkers duidelijk te maken wat je wilt bereiken. Echter voor </a:t>
            </a:r>
            <a:r>
              <a:rPr lang="nl-NL" dirty="0" smtClean="0"/>
              <a:t>je eigen </a:t>
            </a:r>
            <a:r>
              <a:rPr lang="nl-NL" dirty="0"/>
              <a:t>gebruik is het ook handig. Vooral omdat het zo concreet is</a:t>
            </a:r>
            <a:r>
              <a:rPr lang="nl-NL" dirty="0" smtClean="0"/>
              <a:t>.</a:t>
            </a:r>
            <a:endParaRPr lang="nl-NL" dirty="0"/>
          </a:p>
          <a:p>
            <a:r>
              <a:rPr lang="nl-NL" b="1" dirty="0" smtClean="0"/>
              <a:t>Object</a:t>
            </a:r>
            <a:r>
              <a:rPr lang="nl-NL" b="1" dirty="0"/>
              <a:t>:</a:t>
            </a:r>
            <a:r>
              <a:rPr lang="nl-NL" dirty="0"/>
              <a:t> wordt bedoeld het onderwerp waar het om gaat </a:t>
            </a:r>
            <a:endParaRPr lang="nl-NL" dirty="0" smtClean="0"/>
          </a:p>
          <a:p>
            <a:pPr lvl="2"/>
            <a:r>
              <a:rPr lang="nl-NL" dirty="0" smtClean="0"/>
              <a:t>Wat wil je? Wat is de aanleiding?</a:t>
            </a:r>
            <a:endParaRPr lang="nl-NL" dirty="0"/>
          </a:p>
          <a:p>
            <a:r>
              <a:rPr lang="nl-NL" b="1" dirty="0"/>
              <a:t>Goals:</a:t>
            </a:r>
            <a:r>
              <a:rPr lang="nl-NL" dirty="0"/>
              <a:t> zijn wat je wil dat er gebeurt </a:t>
            </a:r>
            <a:endParaRPr lang="nl-NL" dirty="0" smtClean="0"/>
          </a:p>
          <a:p>
            <a:pPr lvl="2"/>
            <a:r>
              <a:rPr lang="nl-NL" dirty="0" smtClean="0"/>
              <a:t>Geef aan wat je wilt bereiken, dus het doel</a:t>
            </a:r>
            <a:endParaRPr lang="nl-NL" dirty="0"/>
          </a:p>
          <a:p>
            <a:r>
              <a:rPr lang="nl-NL" b="1" dirty="0"/>
              <a:t>Strategie:</a:t>
            </a:r>
            <a:r>
              <a:rPr lang="nl-NL" dirty="0"/>
              <a:t> vat samen hoe je wilt dat dit gebeurt, bijna concreet </a:t>
            </a:r>
            <a:endParaRPr lang="nl-NL" dirty="0" smtClean="0"/>
          </a:p>
          <a:p>
            <a:pPr lvl="2"/>
            <a:r>
              <a:rPr lang="nl-NL" dirty="0" smtClean="0"/>
              <a:t>Hoe ga je het doen?</a:t>
            </a:r>
            <a:endParaRPr lang="nl-NL" dirty="0"/>
          </a:p>
          <a:p>
            <a:r>
              <a:rPr lang="en-US" b="1" dirty="0"/>
              <a:t>Measure</a:t>
            </a:r>
            <a:r>
              <a:rPr lang="nl-NL" b="1" dirty="0"/>
              <a:t>:</a:t>
            </a:r>
            <a:r>
              <a:rPr lang="nl-NL" dirty="0"/>
              <a:t> heeft als doel het meetbaar maken </a:t>
            </a:r>
            <a:endParaRPr lang="nl-NL" dirty="0" smtClean="0"/>
          </a:p>
          <a:p>
            <a:pPr lvl="2"/>
            <a:r>
              <a:rPr lang="nl-NL" dirty="0" smtClean="0"/>
              <a:t>Maak het meetbaar door aan te geven “hoeveel” of “wanneer af”</a:t>
            </a:r>
            <a:endParaRPr lang="nl-NL" dirty="0"/>
          </a:p>
          <a:p>
            <a:endParaRPr lang="nl-NL" dirty="0"/>
          </a:p>
        </p:txBody>
      </p:sp>
    </p:spTree>
    <p:extLst>
      <p:ext uri="{BB962C8B-B14F-4D97-AF65-F5344CB8AC3E}">
        <p14:creationId xmlns:p14="http://schemas.microsoft.com/office/powerpoint/2010/main" val="248444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2" y="339506"/>
            <a:ext cx="9404723" cy="818734"/>
          </a:xfrm>
        </p:spPr>
        <p:txBody>
          <a:bodyPr/>
          <a:lstStyle/>
          <a:p>
            <a:pPr algn="ctr"/>
            <a:r>
              <a:rPr lang="nl-NL" sz="5000" dirty="0"/>
              <a:t>Strategie </a:t>
            </a:r>
          </a:p>
        </p:txBody>
      </p:sp>
      <p:sp>
        <p:nvSpPr>
          <p:cNvPr id="3" name="Tijdelijke aanduiding voor inhoud 2"/>
          <p:cNvSpPr>
            <a:spLocks noGrp="1"/>
          </p:cNvSpPr>
          <p:nvPr>
            <p:ph idx="1"/>
          </p:nvPr>
        </p:nvSpPr>
        <p:spPr>
          <a:xfrm>
            <a:off x="646112" y="1097280"/>
            <a:ext cx="9403742" cy="5521234"/>
          </a:xfrm>
        </p:spPr>
        <p:txBody>
          <a:bodyPr>
            <a:noAutofit/>
          </a:bodyPr>
          <a:lstStyle/>
          <a:p>
            <a:r>
              <a:rPr lang="nl-NL" sz="2600" dirty="0"/>
              <a:t>De volgende vragen moeten ermee beantwoord worden: </a:t>
            </a:r>
          </a:p>
          <a:p>
            <a:endParaRPr lang="nl-NL" sz="2600" dirty="0"/>
          </a:p>
          <a:p>
            <a:r>
              <a:rPr lang="nl-NL" sz="2600" dirty="0"/>
              <a:t>Hoe gaan we onze resultaten te bereiken?</a:t>
            </a:r>
          </a:p>
          <a:p>
            <a:r>
              <a:rPr lang="nl-NL" sz="2600" dirty="0"/>
              <a:t>Op welke manieren is het mogelijke onze doelen te realiseren?</a:t>
            </a:r>
          </a:p>
          <a:p>
            <a:r>
              <a:rPr lang="nl-NL" sz="2600" dirty="0"/>
              <a:t>Welke maatregelen moeten we nemen?</a:t>
            </a:r>
          </a:p>
          <a:p>
            <a:r>
              <a:rPr lang="nl-NL" sz="2600" dirty="0"/>
              <a:t>Op welke manier willen wij dit uitdragen?</a:t>
            </a:r>
          </a:p>
          <a:p>
            <a:r>
              <a:rPr lang="nl-NL" sz="2600" dirty="0"/>
              <a:t>Hoe zorgen we ervoor dat wij voortdurend </a:t>
            </a:r>
            <a:r>
              <a:rPr lang="nl-NL" sz="2600" dirty="0" smtClean="0"/>
              <a:t>kunnen door ontwikkelen?</a:t>
            </a:r>
          </a:p>
          <a:p>
            <a:r>
              <a:rPr lang="nl-NL" sz="2600" dirty="0" smtClean="0"/>
              <a:t>En er zijn er nog wel een paar te bedenken.</a:t>
            </a:r>
            <a:endParaRPr lang="nl-NL" sz="2600" dirty="0"/>
          </a:p>
        </p:txBody>
      </p:sp>
    </p:spTree>
    <p:extLst>
      <p:ext uri="{BB962C8B-B14F-4D97-AF65-F5344CB8AC3E}">
        <p14:creationId xmlns:p14="http://schemas.microsoft.com/office/powerpoint/2010/main" val="305978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Wat gaan we doen vandaag?</a:t>
            </a:r>
            <a:endParaRPr lang="nl-NL" dirty="0"/>
          </a:p>
        </p:txBody>
      </p:sp>
      <p:sp>
        <p:nvSpPr>
          <p:cNvPr id="3" name="Tijdelijke aanduiding voor inhoud 2"/>
          <p:cNvSpPr>
            <a:spLocks noGrp="1"/>
          </p:cNvSpPr>
          <p:nvPr>
            <p:ph idx="1"/>
          </p:nvPr>
        </p:nvSpPr>
        <p:spPr>
          <a:xfrm>
            <a:off x="801190" y="1558834"/>
            <a:ext cx="9248664" cy="4689565"/>
          </a:xfrm>
        </p:spPr>
        <p:txBody>
          <a:bodyPr>
            <a:normAutofit/>
          </a:bodyPr>
          <a:lstStyle/>
          <a:p>
            <a:r>
              <a:rPr lang="nl-NL" sz="3000" dirty="0" smtClean="0"/>
              <a:t>Een herhaling van de stof van de vorige lessen</a:t>
            </a:r>
          </a:p>
          <a:p>
            <a:endParaRPr lang="nl-NL" sz="3000" dirty="0" smtClean="0"/>
          </a:p>
          <a:p>
            <a:r>
              <a:rPr lang="nl-NL" sz="3000" dirty="0" smtClean="0"/>
              <a:t>Huiswerk beoordelen</a:t>
            </a:r>
          </a:p>
          <a:p>
            <a:endParaRPr lang="nl-NL" sz="3000" dirty="0"/>
          </a:p>
          <a:p>
            <a:r>
              <a:rPr lang="nl-NL" sz="3000" dirty="0" smtClean="0"/>
              <a:t>Nieuwe begrippen leren</a:t>
            </a:r>
          </a:p>
          <a:p>
            <a:endParaRPr lang="nl-NL" sz="3000" dirty="0"/>
          </a:p>
          <a:p>
            <a:r>
              <a:rPr lang="nl-NL" sz="3000" dirty="0" smtClean="0"/>
              <a:t>Een opdracht in duo’s die volgende week gepresenteerd moet worden voor een cijfer</a:t>
            </a:r>
            <a:endParaRPr lang="nl-NL" sz="3000" dirty="0"/>
          </a:p>
        </p:txBody>
      </p:sp>
    </p:spTree>
    <p:extLst>
      <p:ext uri="{BB962C8B-B14F-4D97-AF65-F5344CB8AC3E}">
        <p14:creationId xmlns:p14="http://schemas.microsoft.com/office/powerpoint/2010/main" val="405734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888402"/>
          </a:xfrm>
        </p:spPr>
        <p:txBody>
          <a:bodyPr/>
          <a:lstStyle/>
          <a:p>
            <a:pPr algn="ctr"/>
            <a:r>
              <a:rPr lang="nl-NL" sz="5000" dirty="0" smtClean="0"/>
              <a:t>De opdracht in duo’s</a:t>
            </a:r>
            <a:endParaRPr lang="nl-NL" sz="5000" dirty="0"/>
          </a:p>
        </p:txBody>
      </p:sp>
      <p:sp>
        <p:nvSpPr>
          <p:cNvPr id="3" name="Tijdelijke aanduiding voor inhoud 2"/>
          <p:cNvSpPr>
            <a:spLocks noGrp="1"/>
          </p:cNvSpPr>
          <p:nvPr>
            <p:ph idx="1"/>
          </p:nvPr>
        </p:nvSpPr>
        <p:spPr>
          <a:xfrm>
            <a:off x="646111" y="1341120"/>
            <a:ext cx="9734505" cy="5268686"/>
          </a:xfrm>
        </p:spPr>
        <p:txBody>
          <a:bodyPr>
            <a:normAutofit fontScale="85000" lnSpcReduction="20000"/>
          </a:bodyPr>
          <a:lstStyle/>
          <a:p>
            <a:pPr lvl="0"/>
            <a:r>
              <a:rPr lang="nl-NL" sz="2700" dirty="0"/>
              <a:t>Voor het komende sinterklaasfeest heb je samen met een partner een nieuw smaakje bedacht voor pepernoten. Je hebt de laatste maanden veel reclame gemaakt en bent zelfs bij </a:t>
            </a:r>
            <a:r>
              <a:rPr lang="nl-NL" sz="2700" dirty="0" smtClean="0"/>
              <a:t>24kitchen op TV geweest </a:t>
            </a:r>
            <a:r>
              <a:rPr lang="nl-NL" sz="2700" dirty="0"/>
              <a:t>en hebt daar erg veel bekendheid door gekregen voor </a:t>
            </a:r>
            <a:r>
              <a:rPr lang="nl-NL" sz="2700" dirty="0" smtClean="0"/>
              <a:t>je nieuwe </a:t>
            </a:r>
            <a:r>
              <a:rPr lang="nl-NL" sz="2700" dirty="0"/>
              <a:t>product</a:t>
            </a:r>
            <a:r>
              <a:rPr lang="nl-NL" sz="2700" dirty="0" smtClean="0"/>
              <a:t>. Werk/schrijf het volgende uit/op:</a:t>
            </a:r>
          </a:p>
          <a:p>
            <a:pPr lvl="0"/>
            <a:endParaRPr lang="nl-NL" dirty="0" smtClean="0"/>
          </a:p>
          <a:p>
            <a:pPr lvl="0"/>
            <a:r>
              <a:rPr lang="nl-NL" dirty="0" smtClean="0"/>
              <a:t>Wat is de/je visie hier achter</a:t>
            </a:r>
          </a:p>
          <a:p>
            <a:pPr lvl="0"/>
            <a:r>
              <a:rPr lang="nl-NL" dirty="0"/>
              <a:t>Waar sta je </a:t>
            </a:r>
            <a:r>
              <a:rPr lang="nl-NL" dirty="0" smtClean="0"/>
              <a:t>nu</a:t>
            </a:r>
            <a:endParaRPr lang="nl-NL" dirty="0"/>
          </a:p>
          <a:p>
            <a:pPr lvl="0"/>
            <a:r>
              <a:rPr lang="nl-NL" dirty="0"/>
              <a:t>Welke zaken moet je in ieder geval doen</a:t>
            </a:r>
          </a:p>
          <a:p>
            <a:pPr lvl="0"/>
            <a:r>
              <a:rPr lang="nl-NL" dirty="0"/>
              <a:t>Hoe zorg je ervoor dat je geen zaken </a:t>
            </a:r>
            <a:r>
              <a:rPr lang="nl-NL" dirty="0" smtClean="0"/>
              <a:t>overslaat</a:t>
            </a:r>
            <a:endParaRPr lang="nl-NL" dirty="0"/>
          </a:p>
          <a:p>
            <a:pPr lvl="0"/>
            <a:r>
              <a:rPr lang="nl-NL" dirty="0"/>
              <a:t>Wat zijn de doelen op korte termijn</a:t>
            </a:r>
          </a:p>
          <a:p>
            <a:pPr lvl="0"/>
            <a:r>
              <a:rPr lang="nl-NL" dirty="0"/>
              <a:t>Wat zijn de doelen op de middellange termijn</a:t>
            </a:r>
          </a:p>
          <a:p>
            <a:pPr lvl="0"/>
            <a:r>
              <a:rPr lang="nl-NL" dirty="0"/>
              <a:t>Waar wil je naar toe</a:t>
            </a:r>
          </a:p>
          <a:p>
            <a:pPr lvl="0"/>
            <a:r>
              <a:rPr lang="nl-NL" dirty="0" smtClean="0"/>
              <a:t>Maak een OGSM. </a:t>
            </a:r>
          </a:p>
          <a:p>
            <a:pPr lvl="0"/>
            <a:r>
              <a:rPr lang="nl-NL" dirty="0" smtClean="0"/>
              <a:t>Dit ga je presenteren voor een cijfer.</a:t>
            </a:r>
            <a:endParaRPr lang="nl-NL" dirty="0"/>
          </a:p>
        </p:txBody>
      </p:sp>
    </p:spTree>
    <p:extLst>
      <p:ext uri="{BB962C8B-B14F-4D97-AF65-F5344CB8AC3E}">
        <p14:creationId xmlns:p14="http://schemas.microsoft.com/office/powerpoint/2010/main" val="184757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Beoordeling van de presentatie.</a:t>
            </a:r>
            <a:endParaRPr lang="nl-NL" dirty="0"/>
          </a:p>
        </p:txBody>
      </p:sp>
      <p:sp>
        <p:nvSpPr>
          <p:cNvPr id="3" name="Tijdelijke aanduiding voor inhoud 2"/>
          <p:cNvSpPr>
            <a:spLocks noGrp="1"/>
          </p:cNvSpPr>
          <p:nvPr>
            <p:ph idx="1"/>
          </p:nvPr>
        </p:nvSpPr>
        <p:spPr>
          <a:xfrm>
            <a:off x="1011872" y="1678449"/>
            <a:ext cx="9403742" cy="4195481"/>
          </a:xfrm>
        </p:spPr>
        <p:txBody>
          <a:bodyPr/>
          <a:lstStyle/>
          <a:p>
            <a:r>
              <a:rPr lang="nl-NL" dirty="0"/>
              <a:t>Volgende week </a:t>
            </a:r>
            <a:r>
              <a:rPr lang="nl-NL" dirty="0" smtClean="0"/>
              <a:t>presenteren voor een deelcijfer. </a:t>
            </a:r>
          </a:p>
          <a:p>
            <a:r>
              <a:rPr lang="nl-NL" dirty="0" smtClean="0"/>
              <a:t>Bij de beoordeling wordt onder meer gekeken of alle vragen zijn beantwoord of uit de presentatie duidelijk zijn geworden. Let op ik ben kritisch, dus neem mijn adviezen van de vorige presentatie te harte</a:t>
            </a:r>
            <a:endParaRPr lang="nl-NL" dirty="0"/>
          </a:p>
          <a:p>
            <a:r>
              <a:rPr lang="nl-NL" dirty="0"/>
              <a:t>Aan het werk. Oortjes mogen in, maar jullie moeten me wel kunnen horen boven de muziek uit. En ik hoef de muziek ook niet te horen</a:t>
            </a:r>
            <a:r>
              <a:rPr lang="nl-NL" dirty="0" smtClean="0"/>
              <a:t>.</a:t>
            </a:r>
          </a:p>
          <a:p>
            <a:r>
              <a:rPr lang="nl-NL" dirty="0" smtClean="0"/>
              <a:t>Alle presentaties staan in </a:t>
            </a:r>
            <a:r>
              <a:rPr lang="nl-NL" dirty="0" smtClean="0"/>
              <a:t>maken.wikiwijs.nl/133170</a:t>
            </a:r>
            <a:endParaRPr lang="nl-NL" dirty="0" smtClean="0"/>
          </a:p>
          <a:p>
            <a:endParaRPr lang="nl-NL" dirty="0"/>
          </a:p>
          <a:p>
            <a:r>
              <a:rPr lang="nl-NL" sz="5000" dirty="0" smtClean="0"/>
              <a:t>Succes</a:t>
            </a:r>
            <a:endParaRPr lang="nl-NL" sz="5000" dirty="0"/>
          </a:p>
        </p:txBody>
      </p:sp>
    </p:spTree>
    <p:extLst>
      <p:ext uri="{BB962C8B-B14F-4D97-AF65-F5344CB8AC3E}">
        <p14:creationId xmlns:p14="http://schemas.microsoft.com/office/powerpoint/2010/main" val="56145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Bepaal je richting!</a:t>
            </a:r>
            <a:endParaRPr lang="nl-NL" dirty="0"/>
          </a:p>
        </p:txBody>
      </p:sp>
      <p:graphicFrame>
        <p:nvGraphicFramePr>
          <p:cNvPr id="4" name="Tijdelijke aanduiding voor inhoud 3"/>
          <p:cNvGraphicFramePr>
            <a:graphicFrameLocks noGrp="1"/>
          </p:cNvGraphicFramePr>
          <p:nvPr>
            <p:ph idx="1"/>
          </p:nvPr>
        </p:nvGraphicFramePr>
        <p:xfrm>
          <a:off x="1901227" y="2052638"/>
          <a:ext cx="5576935"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p:cNvSpPr txBox="1"/>
          <p:nvPr/>
        </p:nvSpPr>
        <p:spPr>
          <a:xfrm>
            <a:off x="7867461" y="2046082"/>
            <a:ext cx="4046899"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white"/>
                </a:solidFill>
                <a:effectLst/>
                <a:uLnTx/>
                <a:uFillTx/>
                <a:latin typeface="Century Gothic"/>
                <a:ea typeface="+mn-ea"/>
                <a:cs typeface="+mn-cs"/>
              </a:rPr>
              <a:t>Bedrijven met een duidelijke visie en missie presteren beter dan organisaties die dat niet hebben. Een goede visie en missie geven de organisatie richting, het brengt focus aan en bindt medewerkers en klanten. Het zorgt voor inspiratie, enthousiasme en doelgerichtheid.</a:t>
            </a:r>
            <a:endParaRPr kumimoji="0" lang="nl-NL" sz="18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414412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6A4EE9F-AE31-4F79-BF99-76FCBC1D78A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F3BA602-4102-4537-A701-4473A705B47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F84D0CEC-5E69-47BE-809B-0C6F8329BE0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27BF2524-5BD7-42C0-96B5-B0EED37825C6}"/>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BB6D6ACE-F5B4-467E-81FA-3598D965A77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62ADC7CE-EC80-4E81-90E4-5DD996B851E6}"/>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5A76B2E6-0A3B-40E4-B934-660F7A4A279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B8A0B9C4-525B-40A1-928B-37459737842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076C9B7E-1C79-41A2-976C-C18C26CDB95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visie"/>
          <p:cNvPicPr>
            <a:picLocks noChangeAspect="1" noChangeArrowheads="1"/>
          </p:cNvPicPr>
          <p:nvPr/>
        </p:nvPicPr>
        <p:blipFill>
          <a:blip r:embed="rId2" cstate="print"/>
          <a:srcRect t="10937" b="19608"/>
          <a:stretch>
            <a:fillRect/>
          </a:stretch>
        </p:blipFill>
        <p:spPr bwMode="auto">
          <a:xfrm>
            <a:off x="977774" y="447661"/>
            <a:ext cx="8818893" cy="6125155"/>
          </a:xfrm>
          <a:prstGeom prst="rect">
            <a:avLst/>
          </a:prstGeom>
          <a:noFill/>
        </p:spPr>
      </p:pic>
    </p:spTree>
    <p:extLst>
      <p:ext uri="{BB962C8B-B14F-4D97-AF65-F5344CB8AC3E}">
        <p14:creationId xmlns:p14="http://schemas.microsoft.com/office/powerpoint/2010/main" val="913107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24578" name="Picture 2" descr="Afbeeldingsresultaat voor visie"/>
          <p:cNvPicPr>
            <a:picLocks noChangeAspect="1" noChangeArrowheads="1"/>
          </p:cNvPicPr>
          <p:nvPr/>
        </p:nvPicPr>
        <p:blipFill>
          <a:blip r:embed="rId2" cstate="print"/>
          <a:srcRect/>
          <a:stretch>
            <a:fillRect/>
          </a:stretch>
        </p:blipFill>
        <p:spPr bwMode="auto">
          <a:xfrm>
            <a:off x="217283" y="16299"/>
            <a:ext cx="11706131" cy="6841701"/>
          </a:xfrm>
          <a:prstGeom prst="rect">
            <a:avLst/>
          </a:prstGeom>
          <a:noFill/>
        </p:spPr>
      </p:pic>
    </p:spTree>
    <p:extLst>
      <p:ext uri="{BB962C8B-B14F-4D97-AF65-F5344CB8AC3E}">
        <p14:creationId xmlns:p14="http://schemas.microsoft.com/office/powerpoint/2010/main" val="1540840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visie?</a:t>
            </a:r>
            <a:endParaRPr lang="nl-NL" dirty="0"/>
          </a:p>
        </p:txBody>
      </p:sp>
      <p:sp>
        <p:nvSpPr>
          <p:cNvPr id="3" name="Tijdelijke aanduiding voor inhoud 2"/>
          <p:cNvSpPr>
            <a:spLocks noGrp="1"/>
          </p:cNvSpPr>
          <p:nvPr>
            <p:ph idx="1"/>
          </p:nvPr>
        </p:nvSpPr>
        <p:spPr>
          <a:xfrm>
            <a:off x="1103312" y="2052919"/>
            <a:ext cx="8946541" cy="1948714"/>
          </a:xfrm>
        </p:spPr>
        <p:txBody>
          <a:bodyPr/>
          <a:lstStyle/>
          <a:p>
            <a:r>
              <a:rPr lang="nl-NL" dirty="0" smtClean="0"/>
              <a:t>Dat is je kijk op…..</a:t>
            </a:r>
            <a:endParaRPr lang="nl-NL" dirty="0"/>
          </a:p>
        </p:txBody>
      </p:sp>
      <p:sp>
        <p:nvSpPr>
          <p:cNvPr id="4" name="Rechthoek 3"/>
          <p:cNvSpPr/>
          <p:nvPr/>
        </p:nvSpPr>
        <p:spPr>
          <a:xfrm rot="20831897">
            <a:off x="3889306" y="2967335"/>
            <a:ext cx="4413388"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smtClean="0">
                <a:ln w="12700">
                  <a:solidFill>
                    <a:srgbClr val="EBEBEB">
                      <a:satMod val="155000"/>
                    </a:srgbClr>
                  </a:solidFill>
                  <a:prstDash val="solid"/>
                </a:ln>
                <a:solidFill>
                  <a:srgbClr val="1E5155">
                    <a:tint val="85000"/>
                    <a:satMod val="155000"/>
                  </a:srgbClr>
                </a:solidFill>
                <a:effectLst>
                  <a:outerShdw blurRad="41275" dist="20320" dir="1800000" algn="tl" rotWithShape="0">
                    <a:srgbClr val="000000">
                      <a:alpha val="40000"/>
                    </a:srgbClr>
                  </a:outerShdw>
                </a:effectLst>
                <a:uLnTx/>
                <a:uFillTx/>
                <a:latin typeface="Century Gothic"/>
                <a:ea typeface="+mn-ea"/>
                <a:cs typeface="+mn-cs"/>
              </a:rPr>
              <a:t>De toekomst</a:t>
            </a:r>
            <a:endParaRPr kumimoji="0" lang="nl-NL" sz="5400" b="1" i="0" u="none" strike="noStrike" kern="1200" cap="none" spc="0" normalizeH="0" baseline="0" noProof="0" dirty="0">
              <a:ln w="12700">
                <a:solidFill>
                  <a:srgbClr val="EBEBEB">
                    <a:satMod val="155000"/>
                  </a:srgbClr>
                </a:solidFill>
                <a:prstDash val="solid"/>
              </a:ln>
              <a:solidFill>
                <a:srgbClr val="1E5155">
                  <a:tint val="85000"/>
                  <a:satMod val="155000"/>
                </a:srgbClr>
              </a:solidFill>
              <a:effectLst>
                <a:outerShdw blurRad="41275" dist="20320" dir="1800000" algn="tl" rotWithShape="0">
                  <a:srgbClr val="000000">
                    <a:alpha val="40000"/>
                  </a:srgbClr>
                </a:outerShdw>
              </a:effectLst>
              <a:uLnTx/>
              <a:uFillTx/>
              <a:latin typeface="Century Gothic"/>
              <a:ea typeface="+mn-ea"/>
              <a:cs typeface="+mn-cs"/>
            </a:endParaRPr>
          </a:p>
        </p:txBody>
      </p:sp>
      <p:sp>
        <p:nvSpPr>
          <p:cNvPr id="5" name="Rechthoek 4"/>
          <p:cNvSpPr/>
          <p:nvPr/>
        </p:nvSpPr>
        <p:spPr>
          <a:xfrm rot="583647">
            <a:off x="6135432" y="1274337"/>
            <a:ext cx="3252814"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300" normalizeH="0" baseline="0" noProof="0" dirty="0" smtClean="0">
                <a:ln w="11430" cmpd="sng">
                  <a:solidFill>
                    <a:srgbClr val="B01513">
                      <a:tint val="10000"/>
                    </a:srgbClr>
                  </a:solidFill>
                  <a:prstDash val="solid"/>
                  <a:miter lim="800000"/>
                </a:ln>
                <a:gradFill>
                  <a:gsLst>
                    <a:gs pos="10000">
                      <a:srgbClr val="B01513">
                        <a:tint val="83000"/>
                        <a:shade val="100000"/>
                        <a:satMod val="200000"/>
                      </a:srgbClr>
                    </a:gs>
                    <a:gs pos="75000">
                      <a:srgbClr val="B01513">
                        <a:tint val="100000"/>
                        <a:shade val="50000"/>
                        <a:satMod val="150000"/>
                      </a:srgbClr>
                    </a:gs>
                  </a:gsLst>
                  <a:lin ang="5400000"/>
                </a:gradFill>
                <a:effectLst>
                  <a:glow rad="45500">
                    <a:srgbClr val="B01513">
                      <a:satMod val="220000"/>
                      <a:alpha val="35000"/>
                    </a:srgbClr>
                  </a:glow>
                </a:effectLst>
                <a:uLnTx/>
                <a:uFillTx/>
                <a:latin typeface="Century Gothic"/>
                <a:ea typeface="+mn-ea"/>
                <a:cs typeface="+mn-cs"/>
              </a:rPr>
              <a:t>Branche</a:t>
            </a:r>
            <a:endParaRPr kumimoji="0" lang="nl-NL" sz="5400" b="1" i="0" u="none" strike="noStrike" kern="1200" cap="none" spc="300" normalizeH="0" baseline="0" noProof="0" dirty="0">
              <a:ln w="11430" cmpd="sng">
                <a:solidFill>
                  <a:srgbClr val="B01513">
                    <a:tint val="10000"/>
                  </a:srgbClr>
                </a:solidFill>
                <a:prstDash val="solid"/>
                <a:miter lim="800000"/>
              </a:ln>
              <a:gradFill>
                <a:gsLst>
                  <a:gs pos="10000">
                    <a:srgbClr val="B01513">
                      <a:tint val="83000"/>
                      <a:shade val="100000"/>
                      <a:satMod val="200000"/>
                    </a:srgbClr>
                  </a:gs>
                  <a:gs pos="75000">
                    <a:srgbClr val="B01513">
                      <a:tint val="100000"/>
                      <a:shade val="50000"/>
                      <a:satMod val="150000"/>
                    </a:srgbClr>
                  </a:gs>
                </a:gsLst>
                <a:lin ang="5400000"/>
              </a:gradFill>
              <a:effectLst>
                <a:glow rad="45500">
                  <a:srgbClr val="B01513">
                    <a:satMod val="220000"/>
                    <a:alpha val="35000"/>
                  </a:srgbClr>
                </a:glow>
              </a:effectLst>
              <a:uLnTx/>
              <a:uFillTx/>
              <a:latin typeface="Century Gothic"/>
              <a:ea typeface="+mn-ea"/>
              <a:cs typeface="+mn-cs"/>
            </a:endParaRPr>
          </a:p>
        </p:txBody>
      </p:sp>
      <p:sp>
        <p:nvSpPr>
          <p:cNvPr id="6" name="Rechthoek 5"/>
          <p:cNvSpPr/>
          <p:nvPr/>
        </p:nvSpPr>
        <p:spPr>
          <a:xfrm rot="307532">
            <a:off x="832883" y="4062804"/>
            <a:ext cx="2541080"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smtClean="0">
                <a:ln/>
                <a:solidFill>
                  <a:srgbClr val="54849A">
                    <a:tint val="50000"/>
                    <a:satMod val="180000"/>
                  </a:srgbClr>
                </a:solidFill>
                <a:effectLst/>
                <a:uLnTx/>
                <a:uFillTx/>
                <a:latin typeface="Century Gothic"/>
                <a:ea typeface="+mn-ea"/>
                <a:cs typeface="+mn-cs"/>
              </a:rPr>
              <a:t>Wereld</a:t>
            </a:r>
            <a:endParaRPr kumimoji="0" lang="nl-NL" sz="5400" b="1" i="0" u="none" strike="noStrike" kern="1200" cap="none" spc="0" normalizeH="0" baseline="0" noProof="0" dirty="0">
              <a:ln/>
              <a:solidFill>
                <a:srgbClr val="54849A">
                  <a:tint val="50000"/>
                  <a:satMod val="180000"/>
                </a:srgbClr>
              </a:solidFill>
              <a:effectLst/>
              <a:uLnTx/>
              <a:uFillTx/>
              <a:latin typeface="Century Gothic"/>
              <a:ea typeface="+mn-ea"/>
              <a:cs typeface="+mn-cs"/>
            </a:endParaRPr>
          </a:p>
        </p:txBody>
      </p:sp>
      <p:sp>
        <p:nvSpPr>
          <p:cNvPr id="7" name="Rechthoek 6"/>
          <p:cNvSpPr/>
          <p:nvPr/>
        </p:nvSpPr>
        <p:spPr>
          <a:xfrm rot="19999817">
            <a:off x="8582427" y="4977204"/>
            <a:ext cx="3554179"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smtClean="0">
                <a:ln w="1905"/>
                <a:gradFill>
                  <a:gsLst>
                    <a:gs pos="0">
                      <a:srgbClr val="9E5E9B">
                        <a:shade val="20000"/>
                        <a:satMod val="200000"/>
                      </a:srgbClr>
                    </a:gs>
                    <a:gs pos="78000">
                      <a:srgbClr val="9E5E9B">
                        <a:tint val="90000"/>
                        <a:shade val="89000"/>
                        <a:satMod val="220000"/>
                      </a:srgbClr>
                    </a:gs>
                    <a:gs pos="100000">
                      <a:srgbClr val="9E5E9B">
                        <a:tint val="12000"/>
                        <a:satMod val="255000"/>
                      </a:srgbClr>
                    </a:gs>
                  </a:gsLst>
                  <a:lin ang="5400000"/>
                </a:gradFill>
                <a:effectLst>
                  <a:innerShdw blurRad="69850" dist="43180" dir="5400000">
                    <a:srgbClr val="000000">
                      <a:alpha val="65000"/>
                    </a:srgbClr>
                  </a:innerShdw>
                </a:effectLst>
                <a:uLnTx/>
                <a:uFillTx/>
                <a:latin typeface="Century Gothic"/>
                <a:ea typeface="+mn-ea"/>
                <a:cs typeface="+mn-cs"/>
              </a:rPr>
              <a:t>Economie</a:t>
            </a:r>
            <a:endParaRPr kumimoji="0" lang="nl-NL" sz="5400" b="1" i="0" u="none" strike="noStrike" kern="1200" cap="none" spc="0" normalizeH="0" baseline="0" noProof="0" dirty="0">
              <a:ln w="1905"/>
              <a:gradFill>
                <a:gsLst>
                  <a:gs pos="0">
                    <a:srgbClr val="9E5E9B">
                      <a:shade val="20000"/>
                      <a:satMod val="200000"/>
                    </a:srgbClr>
                  </a:gs>
                  <a:gs pos="78000">
                    <a:srgbClr val="9E5E9B">
                      <a:tint val="90000"/>
                      <a:shade val="89000"/>
                      <a:satMod val="220000"/>
                    </a:srgbClr>
                  </a:gs>
                  <a:gs pos="100000">
                    <a:srgbClr val="9E5E9B">
                      <a:tint val="12000"/>
                      <a:satMod val="255000"/>
                    </a:srgbClr>
                  </a:gs>
                </a:gsLst>
                <a:lin ang="5400000"/>
              </a:gradFill>
              <a:effectLst>
                <a:innerShdw blurRad="69850" dist="43180" dir="5400000">
                  <a:srgbClr val="000000">
                    <a:alpha val="65000"/>
                  </a:srgbClr>
                </a:innerShdw>
              </a:effectLst>
              <a:uLnTx/>
              <a:uFillTx/>
              <a:latin typeface="Century Gothic"/>
              <a:ea typeface="+mn-ea"/>
              <a:cs typeface="+mn-cs"/>
            </a:endParaRPr>
          </a:p>
        </p:txBody>
      </p:sp>
      <p:sp>
        <p:nvSpPr>
          <p:cNvPr id="8" name="Rechthoek 7"/>
          <p:cNvSpPr/>
          <p:nvPr/>
        </p:nvSpPr>
        <p:spPr>
          <a:xfrm rot="18813250">
            <a:off x="-96445" y="4479263"/>
            <a:ext cx="351250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smtClean="0">
                <a:ln w="19050">
                  <a:solidFill>
                    <a:srgbClr val="EBEBEB">
                      <a:tint val="1000"/>
                    </a:srgbClr>
                  </a:solidFill>
                  <a:prstDash val="solid"/>
                </a:ln>
                <a:solidFill>
                  <a:srgbClr val="E6B729"/>
                </a:solidFill>
                <a:effectLst>
                  <a:outerShdw blurRad="50000" dist="50800" dir="7500000" algn="tl">
                    <a:srgbClr val="000000">
                      <a:shade val="5000"/>
                      <a:alpha val="35000"/>
                    </a:srgbClr>
                  </a:outerShdw>
                </a:effectLst>
                <a:uLnTx/>
                <a:uFillTx/>
                <a:latin typeface="Century Gothic"/>
                <a:ea typeface="+mn-ea"/>
                <a:cs typeface="+mn-cs"/>
              </a:rPr>
              <a:t>Het milieu</a:t>
            </a:r>
            <a:endParaRPr kumimoji="0" lang="nl-NL" sz="5400" b="1" i="0" u="none" strike="noStrike" kern="1200" cap="none" spc="0" normalizeH="0" baseline="0" noProof="0" dirty="0">
              <a:ln w="19050">
                <a:solidFill>
                  <a:srgbClr val="EBEBEB">
                    <a:tint val="1000"/>
                  </a:srgbClr>
                </a:solidFill>
                <a:prstDash val="solid"/>
              </a:ln>
              <a:solidFill>
                <a:srgbClr val="E6B729"/>
              </a:solidFill>
              <a:effectLst>
                <a:outerShdw blurRad="50000" dist="50800" dir="7500000" algn="tl">
                  <a:srgbClr val="000000">
                    <a:shade val="5000"/>
                    <a:alpha val="35000"/>
                  </a:srgbClr>
                </a:outerShdw>
              </a:effectLst>
              <a:uLnTx/>
              <a:uFillTx/>
              <a:latin typeface="Century Gothic"/>
              <a:ea typeface="+mn-ea"/>
              <a:cs typeface="+mn-cs"/>
            </a:endParaRPr>
          </a:p>
        </p:txBody>
      </p:sp>
      <p:sp>
        <p:nvSpPr>
          <p:cNvPr id="9" name="Rechthoek 8"/>
          <p:cNvSpPr/>
          <p:nvPr/>
        </p:nvSpPr>
        <p:spPr>
          <a:xfrm rot="1552624">
            <a:off x="3290009" y="4841403"/>
            <a:ext cx="4036682"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5400" b="1" i="0" u="none" strike="noStrike" kern="1200" cap="all" spc="0" normalizeH="0" baseline="0" noProof="0" dirty="0" smtClean="0">
                <a:ln w="9000" cmpd="sng">
                  <a:solidFill>
                    <a:srgbClr val="6AAC90">
                      <a:shade val="50000"/>
                      <a:satMod val="120000"/>
                    </a:srgbClr>
                  </a:solidFill>
                  <a:prstDash val="solid"/>
                </a:ln>
                <a:gradFill>
                  <a:gsLst>
                    <a:gs pos="0">
                      <a:srgbClr val="6AAC90">
                        <a:shade val="20000"/>
                        <a:satMod val="245000"/>
                      </a:srgbClr>
                    </a:gs>
                    <a:gs pos="43000">
                      <a:srgbClr val="6AAC90">
                        <a:satMod val="255000"/>
                      </a:srgbClr>
                    </a:gs>
                    <a:gs pos="48000">
                      <a:srgbClr val="6AAC90">
                        <a:shade val="85000"/>
                        <a:satMod val="255000"/>
                      </a:srgbClr>
                    </a:gs>
                    <a:gs pos="100000">
                      <a:srgbClr val="6AAC90">
                        <a:shade val="20000"/>
                        <a:satMod val="245000"/>
                      </a:srgbClr>
                    </a:gs>
                  </a:gsLst>
                  <a:lin ang="5400000"/>
                </a:gradFill>
                <a:effectLst>
                  <a:reflection blurRad="12700" stA="28000" endPos="45000" dist="1000" dir="5400000" sy="-100000" algn="bl" rotWithShape="0"/>
                </a:effectLst>
                <a:uLnTx/>
                <a:uFillTx/>
                <a:latin typeface="Century Gothic"/>
                <a:ea typeface="+mn-ea"/>
                <a:cs typeface="+mn-cs"/>
              </a:rPr>
              <a:t>Onderwijs</a:t>
            </a:r>
            <a:endParaRPr kumimoji="0" lang="nl-NL" sz="5400" b="1" i="0" u="none" strike="noStrike" kern="1200" cap="all" spc="0" normalizeH="0" baseline="0" noProof="0" dirty="0">
              <a:ln w="9000" cmpd="sng">
                <a:solidFill>
                  <a:srgbClr val="6AAC90">
                    <a:shade val="50000"/>
                    <a:satMod val="120000"/>
                  </a:srgbClr>
                </a:solidFill>
                <a:prstDash val="solid"/>
              </a:ln>
              <a:gradFill>
                <a:gsLst>
                  <a:gs pos="0">
                    <a:srgbClr val="6AAC90">
                      <a:shade val="20000"/>
                      <a:satMod val="245000"/>
                    </a:srgbClr>
                  </a:gs>
                  <a:gs pos="43000">
                    <a:srgbClr val="6AAC90">
                      <a:satMod val="255000"/>
                    </a:srgbClr>
                  </a:gs>
                  <a:gs pos="48000">
                    <a:srgbClr val="6AAC90">
                      <a:shade val="85000"/>
                      <a:satMod val="255000"/>
                    </a:srgbClr>
                  </a:gs>
                  <a:gs pos="100000">
                    <a:srgbClr val="6AAC90">
                      <a:shade val="20000"/>
                      <a:satMod val="245000"/>
                    </a:srgbClr>
                  </a:gs>
                </a:gsLst>
                <a:lin ang="5400000"/>
              </a:gradFill>
              <a:effectLst>
                <a:reflection blurRad="12700" stA="28000" endPos="45000" dist="1000" dir="5400000" sy="-100000" algn="bl" rotWithShape="0"/>
              </a:effectLst>
              <a:uLnTx/>
              <a:uFillTx/>
              <a:latin typeface="Century Gothic"/>
              <a:ea typeface="+mn-ea"/>
              <a:cs typeface="+mn-cs"/>
            </a:endParaRPr>
          </a:p>
        </p:txBody>
      </p:sp>
      <p:sp>
        <p:nvSpPr>
          <p:cNvPr id="10" name="Rechthoek 9"/>
          <p:cNvSpPr/>
          <p:nvPr/>
        </p:nvSpPr>
        <p:spPr>
          <a:xfrm rot="2247592">
            <a:off x="3336272" y="2967335"/>
            <a:ext cx="551946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smtClean="0">
                <a:ln w="11430"/>
                <a:gradFill>
                  <a:gsLst>
                    <a:gs pos="0">
                      <a:srgbClr val="9E5E9B">
                        <a:tint val="90000"/>
                        <a:satMod val="120000"/>
                      </a:srgbClr>
                    </a:gs>
                    <a:gs pos="25000">
                      <a:srgbClr val="9E5E9B">
                        <a:tint val="93000"/>
                        <a:satMod val="120000"/>
                      </a:srgbClr>
                    </a:gs>
                    <a:gs pos="50000">
                      <a:srgbClr val="9E5E9B">
                        <a:shade val="89000"/>
                        <a:satMod val="110000"/>
                      </a:srgbClr>
                    </a:gs>
                    <a:gs pos="75000">
                      <a:srgbClr val="9E5E9B">
                        <a:tint val="93000"/>
                        <a:satMod val="120000"/>
                      </a:srgbClr>
                    </a:gs>
                    <a:gs pos="100000">
                      <a:srgbClr val="9E5E9B">
                        <a:tint val="90000"/>
                        <a:satMod val="120000"/>
                      </a:srgbClr>
                    </a:gs>
                  </a:gsLst>
                  <a:lin ang="5400000"/>
                </a:gradFill>
                <a:effectLst>
                  <a:outerShdw blurRad="80000" dist="40000" dir="5040000" algn="tl">
                    <a:srgbClr val="000000">
                      <a:alpha val="30000"/>
                    </a:srgbClr>
                  </a:outerShdw>
                </a:effectLst>
                <a:uLnTx/>
                <a:uFillTx/>
                <a:latin typeface="Century Gothic"/>
                <a:ea typeface="+mn-ea"/>
                <a:cs typeface="+mn-cs"/>
              </a:rPr>
              <a:t>Diergezondheid</a:t>
            </a:r>
            <a:endParaRPr kumimoji="0" lang="nl-NL" sz="5400" b="1" i="0" u="none" strike="noStrike" kern="1200" cap="none" spc="0" normalizeH="0" baseline="0" noProof="0" dirty="0">
              <a:ln w="11430"/>
              <a:gradFill>
                <a:gsLst>
                  <a:gs pos="0">
                    <a:srgbClr val="9E5E9B">
                      <a:tint val="90000"/>
                      <a:satMod val="120000"/>
                    </a:srgbClr>
                  </a:gs>
                  <a:gs pos="25000">
                    <a:srgbClr val="9E5E9B">
                      <a:tint val="93000"/>
                      <a:satMod val="120000"/>
                    </a:srgbClr>
                  </a:gs>
                  <a:gs pos="50000">
                    <a:srgbClr val="9E5E9B">
                      <a:shade val="89000"/>
                      <a:satMod val="110000"/>
                    </a:srgbClr>
                  </a:gs>
                  <a:gs pos="75000">
                    <a:srgbClr val="9E5E9B">
                      <a:tint val="93000"/>
                      <a:satMod val="120000"/>
                    </a:srgbClr>
                  </a:gs>
                  <a:gs pos="100000">
                    <a:srgbClr val="9E5E9B">
                      <a:tint val="90000"/>
                      <a:satMod val="120000"/>
                    </a:srgbClr>
                  </a:gs>
                </a:gsLst>
                <a:lin ang="5400000"/>
              </a:gradFill>
              <a:effectLst>
                <a:outerShdw blurRad="80000" dist="40000" dir="5040000" algn="tl">
                  <a:srgbClr val="000000">
                    <a:alpha val="30000"/>
                  </a:srgbClr>
                </a:outerShdw>
              </a:effectLst>
              <a:uLnTx/>
              <a:uFillTx/>
              <a:latin typeface="Century Gothic"/>
              <a:ea typeface="+mn-ea"/>
              <a:cs typeface="+mn-cs"/>
            </a:endParaRPr>
          </a:p>
        </p:txBody>
      </p:sp>
      <p:sp>
        <p:nvSpPr>
          <p:cNvPr id="11" name="Rechthoek 10"/>
          <p:cNvSpPr/>
          <p:nvPr/>
        </p:nvSpPr>
        <p:spPr>
          <a:xfrm rot="17918273">
            <a:off x="8831963" y="2731945"/>
            <a:ext cx="3995004"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smtClean="0">
                <a:ln w="24500" cmpd="dbl">
                  <a:solidFill>
                    <a:srgbClr val="EA6312">
                      <a:shade val="85000"/>
                      <a:satMod val="155000"/>
                    </a:srgbClr>
                  </a:solidFill>
                  <a:prstDash val="solid"/>
                  <a:miter lim="800000"/>
                </a:ln>
                <a:gradFill>
                  <a:gsLst>
                    <a:gs pos="10000">
                      <a:srgbClr val="EA6312">
                        <a:tint val="10000"/>
                        <a:satMod val="155000"/>
                      </a:srgbClr>
                    </a:gs>
                    <a:gs pos="60000">
                      <a:srgbClr val="EA6312">
                        <a:tint val="30000"/>
                        <a:satMod val="155000"/>
                      </a:srgbClr>
                    </a:gs>
                    <a:gs pos="100000">
                      <a:srgbClr val="EA6312">
                        <a:tint val="73000"/>
                        <a:satMod val="155000"/>
                      </a:srgbClr>
                    </a:gs>
                  </a:gsLst>
                  <a:lin ang="5400000"/>
                </a:gradFill>
                <a:effectLst>
                  <a:outerShdw blurRad="38100" dist="38100" dir="7020000" algn="tl">
                    <a:srgbClr val="000000">
                      <a:alpha val="35000"/>
                    </a:srgbClr>
                  </a:outerShdw>
                </a:effectLst>
                <a:uLnTx/>
                <a:uFillTx/>
                <a:latin typeface="Century Gothic"/>
                <a:ea typeface="+mn-ea"/>
                <a:cs typeface="+mn-cs"/>
              </a:rPr>
              <a:t>Opvoeding</a:t>
            </a:r>
            <a:endParaRPr kumimoji="0" lang="nl-NL" sz="5400" b="1" i="0" u="none" strike="noStrike" kern="1200" cap="none" spc="0" normalizeH="0" baseline="0" noProof="0" dirty="0">
              <a:ln w="24500" cmpd="dbl">
                <a:solidFill>
                  <a:srgbClr val="EA6312">
                    <a:shade val="85000"/>
                    <a:satMod val="155000"/>
                  </a:srgbClr>
                </a:solidFill>
                <a:prstDash val="solid"/>
                <a:miter lim="800000"/>
              </a:ln>
              <a:gradFill>
                <a:gsLst>
                  <a:gs pos="10000">
                    <a:srgbClr val="EA6312">
                      <a:tint val="10000"/>
                      <a:satMod val="155000"/>
                    </a:srgbClr>
                  </a:gs>
                  <a:gs pos="60000">
                    <a:srgbClr val="EA6312">
                      <a:tint val="30000"/>
                      <a:satMod val="155000"/>
                    </a:srgbClr>
                  </a:gs>
                  <a:gs pos="100000">
                    <a:srgbClr val="EA6312">
                      <a:tint val="73000"/>
                      <a:satMod val="155000"/>
                    </a:srgbClr>
                  </a:gs>
                </a:gsLst>
                <a:lin ang="5400000"/>
              </a:gradFill>
              <a:effectLst>
                <a:outerShdw blurRad="38100" dist="38100" dir="7020000" algn="tl">
                  <a:srgbClr val="000000">
                    <a:alpha val="35000"/>
                  </a:srgbClr>
                </a:outerShdw>
              </a:effectLst>
              <a:uLnTx/>
              <a:uFillTx/>
              <a:latin typeface="Century Gothic"/>
              <a:ea typeface="+mn-ea"/>
              <a:cs typeface="+mn-cs"/>
            </a:endParaRPr>
          </a:p>
        </p:txBody>
      </p:sp>
      <p:sp>
        <p:nvSpPr>
          <p:cNvPr id="12" name="Rechthoek 11"/>
          <p:cNvSpPr/>
          <p:nvPr/>
        </p:nvSpPr>
        <p:spPr>
          <a:xfrm rot="19811691">
            <a:off x="4023449" y="4285318"/>
            <a:ext cx="637225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5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a:ea typeface="+mn-ea"/>
                <a:cs typeface="+mn-cs"/>
              </a:rPr>
              <a:t>Je eigen toekomst</a:t>
            </a:r>
            <a:endParaRPr kumimoji="0" lang="nl-NL"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a:ea typeface="+mn-ea"/>
              <a:cs typeface="+mn-cs"/>
            </a:endParaRPr>
          </a:p>
        </p:txBody>
      </p:sp>
      <p:sp>
        <p:nvSpPr>
          <p:cNvPr id="14" name="Rechthoek 13"/>
          <p:cNvSpPr/>
          <p:nvPr/>
        </p:nvSpPr>
        <p:spPr>
          <a:xfrm rot="21185379">
            <a:off x="2387618" y="1935240"/>
            <a:ext cx="866615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smtClean="0">
                <a:ln/>
                <a:solidFill>
                  <a:srgbClr val="E6B729"/>
                </a:solidFill>
                <a:effectLst/>
                <a:uLnTx/>
                <a:uFillTx/>
                <a:latin typeface="Century Gothic"/>
                <a:ea typeface="+mn-ea"/>
                <a:cs typeface="+mn-cs"/>
              </a:rPr>
              <a:t>Trends en ontwikkelingen</a:t>
            </a:r>
            <a:endParaRPr kumimoji="0" lang="nl-NL" sz="5400" b="1" i="0" u="none" strike="noStrike" kern="1200" cap="none" spc="0" normalizeH="0" baseline="0" noProof="0" dirty="0">
              <a:ln/>
              <a:solidFill>
                <a:srgbClr val="E6B729"/>
              </a:solidFill>
              <a:effectLst/>
              <a:uLnTx/>
              <a:uFillTx/>
              <a:latin typeface="Century Gothic"/>
              <a:ea typeface="+mn-ea"/>
              <a:cs typeface="+mn-cs"/>
            </a:endParaRPr>
          </a:p>
        </p:txBody>
      </p:sp>
    </p:spTree>
    <p:extLst>
      <p:ext uri="{BB962C8B-B14F-4D97-AF65-F5344CB8AC3E}">
        <p14:creationId xmlns:p14="http://schemas.microsoft.com/office/powerpoint/2010/main" val="1012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2000"/>
                                        <p:tgtEl>
                                          <p:spTgt spid="4"/>
                                        </p:tgtEl>
                                      </p:cBhvr>
                                    </p:animEffect>
                                  </p:childTnLst>
                                </p:cTn>
                              </p:par>
                            </p:childTnLst>
                          </p:cTn>
                        </p:par>
                        <p:par>
                          <p:cTn id="12" fill="hold">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2000"/>
                                        <p:tgtEl>
                                          <p:spTgt spid="5"/>
                                        </p:tgtEl>
                                      </p:cBhvr>
                                    </p:animEffect>
                                  </p:childTnLst>
                                </p:cTn>
                              </p:par>
                            </p:childTnLst>
                          </p:cTn>
                        </p:par>
                        <p:par>
                          <p:cTn id="16" fill="hold">
                            <p:stCondLst>
                              <p:cond delay="4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2000"/>
                                        <p:tgtEl>
                                          <p:spTgt spid="6"/>
                                        </p:tgtEl>
                                      </p:cBhvr>
                                    </p:animEffect>
                                  </p:childTnLst>
                                </p:cTn>
                              </p:par>
                            </p:childTnLst>
                          </p:cTn>
                        </p:par>
                        <p:par>
                          <p:cTn id="20" fill="hold">
                            <p:stCondLst>
                              <p:cond delay="6500"/>
                            </p:stCondLst>
                            <p:childTnLst>
                              <p:par>
                                <p:cTn id="21" presetID="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2000"/>
                                        <p:tgtEl>
                                          <p:spTgt spid="7"/>
                                        </p:tgtEl>
                                      </p:cBhvr>
                                    </p:animEffect>
                                  </p:childTnLst>
                                </p:cTn>
                              </p:par>
                            </p:childTnLst>
                          </p:cTn>
                        </p:par>
                        <p:par>
                          <p:cTn id="24" fill="hold">
                            <p:stCondLst>
                              <p:cond delay="8500"/>
                            </p:stCondLst>
                            <p:childTnLst>
                              <p:par>
                                <p:cTn id="25" presetID="9"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2000"/>
                                        <p:tgtEl>
                                          <p:spTgt spid="8"/>
                                        </p:tgtEl>
                                      </p:cBhvr>
                                    </p:animEffect>
                                  </p:childTnLst>
                                </p:cTn>
                              </p:par>
                            </p:childTnLst>
                          </p:cTn>
                        </p:par>
                        <p:par>
                          <p:cTn id="28" fill="hold">
                            <p:stCondLst>
                              <p:cond delay="10500"/>
                            </p:stCondLst>
                            <p:childTnLst>
                              <p:par>
                                <p:cTn id="29" presetID="9"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2000"/>
                                        <p:tgtEl>
                                          <p:spTgt spid="9"/>
                                        </p:tgtEl>
                                      </p:cBhvr>
                                    </p:animEffect>
                                  </p:childTnLst>
                                </p:cTn>
                              </p:par>
                            </p:childTnLst>
                          </p:cTn>
                        </p:par>
                        <p:par>
                          <p:cTn id="32" fill="hold">
                            <p:stCondLst>
                              <p:cond delay="12500"/>
                            </p:stCondLst>
                            <p:childTnLst>
                              <p:par>
                                <p:cTn id="33" presetID="9"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2000"/>
                                        <p:tgtEl>
                                          <p:spTgt spid="10"/>
                                        </p:tgtEl>
                                      </p:cBhvr>
                                    </p:animEffect>
                                  </p:childTnLst>
                                </p:cTn>
                              </p:par>
                            </p:childTnLst>
                          </p:cTn>
                        </p:par>
                        <p:par>
                          <p:cTn id="36" fill="hold">
                            <p:stCondLst>
                              <p:cond delay="14500"/>
                            </p:stCondLst>
                            <p:childTnLst>
                              <p:par>
                                <p:cTn id="37" presetID="9"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2000"/>
                                        <p:tgtEl>
                                          <p:spTgt spid="11"/>
                                        </p:tgtEl>
                                      </p:cBhvr>
                                    </p:animEffect>
                                  </p:childTnLst>
                                </p:cTn>
                              </p:par>
                            </p:childTnLst>
                          </p:cTn>
                        </p:par>
                        <p:par>
                          <p:cTn id="40" fill="hold">
                            <p:stCondLst>
                              <p:cond delay="16500"/>
                            </p:stCondLst>
                            <p:childTnLst>
                              <p:par>
                                <p:cTn id="41" presetID="9"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2000"/>
                                        <p:tgtEl>
                                          <p:spTgt spid="12"/>
                                        </p:tgtEl>
                                      </p:cBhvr>
                                    </p:animEffect>
                                  </p:childTnLst>
                                </p:cTn>
                              </p:par>
                            </p:childTnLst>
                          </p:cTn>
                        </p:par>
                        <p:par>
                          <p:cTn id="44" fill="hold">
                            <p:stCondLst>
                              <p:cond delay="18500"/>
                            </p:stCondLst>
                            <p:childTnLst>
                              <p:par>
                                <p:cTn id="45" presetID="9"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Je moet het geheel inkaderen</a:t>
            </a:r>
            <a:endParaRPr lang="nl-NL" dirty="0"/>
          </a:p>
        </p:txBody>
      </p:sp>
      <p:sp>
        <p:nvSpPr>
          <p:cNvPr id="3" name="Tijdelijke aanduiding voor inhoud 2"/>
          <p:cNvSpPr>
            <a:spLocks noGrp="1"/>
          </p:cNvSpPr>
          <p:nvPr>
            <p:ph idx="1"/>
          </p:nvPr>
        </p:nvSpPr>
        <p:spPr/>
        <p:txBody>
          <a:bodyPr/>
          <a:lstStyle/>
          <a:p>
            <a:r>
              <a:rPr lang="nl-NL" dirty="0" smtClean="0"/>
              <a:t>Visie op de branche (bedrijfsgericht)</a:t>
            </a:r>
          </a:p>
          <a:p>
            <a:pPr lvl="1"/>
            <a:r>
              <a:rPr lang="nl-NL" dirty="0" smtClean="0"/>
              <a:t>Hoe zien wij onszelf in de wereld van morgen?</a:t>
            </a:r>
          </a:p>
          <a:p>
            <a:r>
              <a:rPr lang="nl-NL" dirty="0" smtClean="0"/>
              <a:t>Persoonlijke visie (ontwikkelingsgericht)</a:t>
            </a:r>
          </a:p>
          <a:p>
            <a:pPr lvl="1"/>
            <a:r>
              <a:rPr lang="nl-NL" dirty="0" smtClean="0"/>
              <a:t>Wat is echt belangrijk voor je?</a:t>
            </a:r>
          </a:p>
          <a:p>
            <a:pPr lvl="1"/>
            <a:r>
              <a:rPr lang="nl-NL" dirty="0" smtClean="0"/>
              <a:t>Wat wil je bereiken?</a:t>
            </a:r>
          </a:p>
        </p:txBody>
      </p:sp>
      <p:pic>
        <p:nvPicPr>
          <p:cNvPr id="1026" name="Picture 2" descr="G:\AOC\AOV\2016-2017\Visie paard\Visie geeft richting.JPG"/>
          <p:cNvPicPr>
            <a:picLocks noChangeAspect="1" noChangeArrowheads="1"/>
          </p:cNvPicPr>
          <p:nvPr/>
        </p:nvPicPr>
        <p:blipFill>
          <a:blip r:embed="rId2" cstate="print"/>
          <a:srcRect/>
          <a:stretch>
            <a:fillRect/>
          </a:stretch>
        </p:blipFill>
        <p:spPr bwMode="auto">
          <a:xfrm>
            <a:off x="7260166" y="2100964"/>
            <a:ext cx="4931834" cy="2461984"/>
          </a:xfrm>
          <a:prstGeom prst="rect">
            <a:avLst/>
          </a:prstGeom>
          <a:noFill/>
        </p:spPr>
      </p:pic>
    </p:spTree>
    <p:extLst>
      <p:ext uri="{BB962C8B-B14F-4D97-AF65-F5344CB8AC3E}">
        <p14:creationId xmlns:p14="http://schemas.microsoft.com/office/powerpoint/2010/main" val="2870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ontwikkel je een visie?</a:t>
            </a:r>
            <a:endParaRPr lang="nl-NL" dirty="0"/>
          </a:p>
        </p:txBody>
      </p:sp>
      <p:sp>
        <p:nvSpPr>
          <p:cNvPr id="3" name="Tijdelijke aanduiding voor inhoud 2"/>
          <p:cNvSpPr>
            <a:spLocks noGrp="1"/>
          </p:cNvSpPr>
          <p:nvPr>
            <p:ph idx="1"/>
          </p:nvPr>
        </p:nvSpPr>
        <p:spPr>
          <a:xfrm>
            <a:off x="1103313" y="2052918"/>
            <a:ext cx="6148514" cy="3007969"/>
          </a:xfrm>
        </p:spPr>
        <p:txBody>
          <a:bodyPr/>
          <a:lstStyle/>
          <a:p>
            <a:r>
              <a:rPr lang="nl-NL" dirty="0" smtClean="0"/>
              <a:t>Opvoeding</a:t>
            </a:r>
          </a:p>
          <a:p>
            <a:r>
              <a:rPr lang="nl-NL" dirty="0" smtClean="0"/>
              <a:t>Ervaring</a:t>
            </a:r>
          </a:p>
          <a:p>
            <a:r>
              <a:rPr lang="nl-NL" dirty="0" smtClean="0"/>
              <a:t>Onderzoek</a:t>
            </a:r>
          </a:p>
          <a:p>
            <a:r>
              <a:rPr lang="nl-NL" dirty="0" smtClean="0"/>
              <a:t>Deskundigen</a:t>
            </a:r>
            <a:endParaRPr lang="nl-NL" dirty="0"/>
          </a:p>
        </p:txBody>
      </p:sp>
      <p:sp>
        <p:nvSpPr>
          <p:cNvPr id="25602" name="AutoShape 2" descr="Afbeeldingsresultaat voor opvoed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5604" name="AutoShape 4" descr="Afbeeldingsresultaat voor opvoed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5606" name="AutoShape 6" descr="Afbeeldingsresultaat voor opvoed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25608" name="Picture 8" descr="https://www.mamazoekt.nl/community/wp-content/uploads/2013/08/Over-opvoeden-Zo-luistert-je-kind-wel.jpg"/>
          <p:cNvPicPr>
            <a:picLocks noChangeAspect="1" noChangeArrowheads="1"/>
          </p:cNvPicPr>
          <p:nvPr/>
        </p:nvPicPr>
        <p:blipFill>
          <a:blip r:embed="rId2" cstate="print"/>
          <a:srcRect/>
          <a:stretch>
            <a:fillRect/>
          </a:stretch>
        </p:blipFill>
        <p:spPr bwMode="auto">
          <a:xfrm>
            <a:off x="3503691" y="1288609"/>
            <a:ext cx="3512745" cy="2341831"/>
          </a:xfrm>
          <a:prstGeom prst="rect">
            <a:avLst/>
          </a:prstGeom>
          <a:noFill/>
        </p:spPr>
      </p:pic>
      <p:pic>
        <p:nvPicPr>
          <p:cNvPr id="25610" name="Picture 10" descr="Afbeeldingsresultaat voor teleurstelling"/>
          <p:cNvPicPr>
            <a:picLocks noChangeAspect="1" noChangeArrowheads="1"/>
          </p:cNvPicPr>
          <p:nvPr/>
        </p:nvPicPr>
        <p:blipFill>
          <a:blip r:embed="rId3" cstate="print"/>
          <a:srcRect r="2531"/>
          <a:stretch>
            <a:fillRect/>
          </a:stretch>
        </p:blipFill>
        <p:spPr bwMode="auto">
          <a:xfrm>
            <a:off x="7342360" y="1084478"/>
            <a:ext cx="4274476" cy="2797520"/>
          </a:xfrm>
          <a:prstGeom prst="rect">
            <a:avLst/>
          </a:prstGeom>
          <a:noFill/>
        </p:spPr>
      </p:pic>
      <p:pic>
        <p:nvPicPr>
          <p:cNvPr id="25612" name="Picture 12" descr="Afbeeldingsresultaat voor statistieken"/>
          <p:cNvPicPr>
            <a:picLocks noChangeAspect="1" noChangeArrowheads="1"/>
          </p:cNvPicPr>
          <p:nvPr/>
        </p:nvPicPr>
        <p:blipFill>
          <a:blip r:embed="rId4" cstate="print"/>
          <a:srcRect/>
          <a:stretch>
            <a:fillRect/>
          </a:stretch>
        </p:blipFill>
        <p:spPr bwMode="auto">
          <a:xfrm>
            <a:off x="2118511" y="3851118"/>
            <a:ext cx="4101220" cy="2973385"/>
          </a:xfrm>
          <a:prstGeom prst="rect">
            <a:avLst/>
          </a:prstGeom>
          <a:noFill/>
        </p:spPr>
      </p:pic>
      <p:pic>
        <p:nvPicPr>
          <p:cNvPr id="11" name="Picture 2" descr="Gerelateerde afbeeld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4028" y="3979755"/>
            <a:ext cx="5252808" cy="262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80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25608"/>
                                        </p:tgtEl>
                                        <p:attrNameLst>
                                          <p:attrName>style.visibility</p:attrName>
                                        </p:attrNameLst>
                                      </p:cBhvr>
                                      <p:to>
                                        <p:strVal val="visible"/>
                                      </p:to>
                                    </p:set>
                                    <p:animEffect transition="in" filter="dissolve">
                                      <p:cBhvr>
                                        <p:cTn id="9" dur="500"/>
                                        <p:tgtEl>
                                          <p:spTgt spid="2560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9" presetClass="entr" presetSubtype="0" fill="hold" nodeType="withEffect">
                                  <p:stCondLst>
                                    <p:cond delay="0"/>
                                  </p:stCondLst>
                                  <p:childTnLst>
                                    <p:set>
                                      <p:cBhvr>
                                        <p:cTn id="15" dur="1" fill="hold">
                                          <p:stCondLst>
                                            <p:cond delay="0"/>
                                          </p:stCondLst>
                                        </p:cTn>
                                        <p:tgtEl>
                                          <p:spTgt spid="25610"/>
                                        </p:tgtEl>
                                        <p:attrNameLst>
                                          <p:attrName>style.visibility</p:attrName>
                                        </p:attrNameLst>
                                      </p:cBhvr>
                                      <p:to>
                                        <p:strVal val="visible"/>
                                      </p:to>
                                    </p:set>
                                    <p:animEffect transition="in" filter="dissolve">
                                      <p:cBhvr>
                                        <p:cTn id="16" dur="500"/>
                                        <p:tgtEl>
                                          <p:spTgt spid="256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9" presetClass="entr" presetSubtype="0" fill="hold" nodeType="withEffect">
                                  <p:stCondLst>
                                    <p:cond delay="0"/>
                                  </p:stCondLst>
                                  <p:childTnLst>
                                    <p:set>
                                      <p:cBhvr>
                                        <p:cTn id="22" dur="1" fill="hold">
                                          <p:stCondLst>
                                            <p:cond delay="0"/>
                                          </p:stCondLst>
                                        </p:cTn>
                                        <p:tgtEl>
                                          <p:spTgt spid="25612"/>
                                        </p:tgtEl>
                                        <p:attrNameLst>
                                          <p:attrName>style.visibility</p:attrName>
                                        </p:attrNameLst>
                                      </p:cBhvr>
                                      <p:to>
                                        <p:strVal val="visible"/>
                                      </p:to>
                                    </p:set>
                                    <p:animEffect transition="in" filter="dissolve">
                                      <p:cBhvr>
                                        <p:cTn id="23" dur="500"/>
                                        <p:tgtEl>
                                          <p:spTgt spid="256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3" y="1290966"/>
            <a:ext cx="12027460" cy="488341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smtClean="0"/>
              <a:t>Oeps, een missie ofwel een missie statement maken, hoe dan?</a:t>
            </a:r>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3946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85</TotalTime>
  <Words>928</Words>
  <Application>Microsoft Office PowerPoint</Application>
  <PresentationFormat>Breedbeeld</PresentationFormat>
  <Paragraphs>129</Paragraphs>
  <Slides>21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Century Gothic</vt:lpstr>
      <vt:lpstr>Wingdings 3</vt:lpstr>
      <vt:lpstr>Ion</vt:lpstr>
      <vt:lpstr>Visie &amp; Missie</vt:lpstr>
      <vt:lpstr>Wat gaan we doen vandaag?</vt:lpstr>
      <vt:lpstr>Bepaal je richting!</vt:lpstr>
      <vt:lpstr>PowerPoint-presentatie</vt:lpstr>
      <vt:lpstr>PowerPoint-presentatie</vt:lpstr>
      <vt:lpstr>Wat is visie?</vt:lpstr>
      <vt:lpstr>Je moet het geheel inkaderen</vt:lpstr>
      <vt:lpstr>Hoe ontwikkel je een visie?</vt:lpstr>
      <vt:lpstr>Oeps, een missie ofwel een missie statement maken, hoe dan?</vt:lpstr>
      <vt:lpstr>Wat is een missie?</vt:lpstr>
      <vt:lpstr>Missie versus Visie</vt:lpstr>
      <vt:lpstr>Werkterrein, Bestaansrecht, Betekenis voor belanghebbenden </vt:lpstr>
      <vt:lpstr>PMC-model van Abell</vt:lpstr>
      <vt:lpstr>Methodes om de doelstelling van een bedrijf vast te leggen.</vt:lpstr>
      <vt:lpstr>Nog even kort een overzicht van waarden naar strategie</vt:lpstr>
      <vt:lpstr>KSF versus KPI</vt:lpstr>
      <vt:lpstr>Strategie</vt:lpstr>
      <vt:lpstr>OGSM</vt:lpstr>
      <vt:lpstr>Strategie </vt:lpstr>
      <vt:lpstr>De opdracht in duo’s</vt:lpstr>
      <vt:lpstr>Beoordeling van de presentatie.</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Visie &amp; Missie</dc:title>
  <dc:creator>Géraar de Jong</dc:creator>
  <cp:lastModifiedBy>Géraar de Jong</cp:lastModifiedBy>
  <cp:revision>12</cp:revision>
  <dcterms:created xsi:type="dcterms:W3CDTF">2019-09-23T18:48:25Z</dcterms:created>
  <dcterms:modified xsi:type="dcterms:W3CDTF">2019-09-23T21:03:28Z</dcterms:modified>
</cp:coreProperties>
</file>